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10"/>
  </p:notesMasterIdLst>
  <p:handoutMasterIdLst>
    <p:handoutMasterId r:id="rId11"/>
  </p:handoutMasterIdLst>
  <p:sldIdLst>
    <p:sldId id="256" r:id="rId3"/>
    <p:sldId id="274" r:id="rId4"/>
    <p:sldId id="257" r:id="rId5"/>
    <p:sldId id="262" r:id="rId6"/>
    <p:sldId id="263" r:id="rId7"/>
    <p:sldId id="271" r:id="rId8"/>
    <p:sldId id="27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1" autoAdjust="0"/>
    <p:restoredTop sz="95332" autoAdjust="0"/>
  </p:normalViewPr>
  <p:slideViewPr>
    <p:cSldViewPr>
      <p:cViewPr varScale="1">
        <p:scale>
          <a:sx n="114" d="100"/>
          <a:sy n="114" d="100"/>
        </p:scale>
        <p:origin x="153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stacked"/>
        <c:varyColors val="0"/>
        <c:ser>
          <c:idx val="2"/>
          <c:order val="0"/>
          <c:tx>
            <c:strRef>
              <c:f>Sheet1!$D$1</c:f>
              <c:strCache>
                <c:ptCount val="1"/>
                <c:pt idx="0">
                  <c:v>Unassigned</c:v>
                </c:pt>
              </c:strCache>
            </c:strRef>
          </c:tx>
          <c:invertIfNegative val="0"/>
          <c:cat>
            <c:numRef>
              <c:f>Sheet1!$A$2:$A$6</c:f>
              <c:numCache>
                <c:formatCode>General</c:formatCode>
                <c:ptCount val="5"/>
                <c:pt idx="0">
                  <c:v>2020</c:v>
                </c:pt>
                <c:pt idx="1">
                  <c:v>2019</c:v>
                </c:pt>
                <c:pt idx="2">
                  <c:v>2018</c:v>
                </c:pt>
                <c:pt idx="3">
                  <c:v>2017</c:v>
                </c:pt>
                <c:pt idx="4">
                  <c:v>2016</c:v>
                </c:pt>
              </c:numCache>
            </c:numRef>
          </c:cat>
          <c:val>
            <c:numRef>
              <c:f>Sheet1!$D$2:$D$6</c:f>
              <c:numCache>
                <c:formatCode>_("$"* #,##0_);_("$"* \(#,##0\);_("$"* "-"??_);_(@_)</c:formatCode>
                <c:ptCount val="5"/>
                <c:pt idx="0">
                  <c:v>5096893</c:v>
                </c:pt>
                <c:pt idx="1">
                  <c:v>5057027</c:v>
                </c:pt>
                <c:pt idx="2">
                  <c:v>4128874</c:v>
                </c:pt>
                <c:pt idx="3">
                  <c:v>4230630</c:v>
                </c:pt>
                <c:pt idx="4">
                  <c:v>4222248</c:v>
                </c:pt>
              </c:numCache>
            </c:numRef>
          </c:val>
          <c:extLst>
            <c:ext xmlns:c16="http://schemas.microsoft.com/office/drawing/2014/chart" uri="{C3380CC4-5D6E-409C-BE32-E72D297353CC}">
              <c16:uniqueId val="{00000000-B552-442D-AE4A-2A33F3E960E3}"/>
            </c:ext>
          </c:extLst>
        </c:ser>
        <c:ser>
          <c:idx val="1"/>
          <c:order val="1"/>
          <c:tx>
            <c:strRef>
              <c:f>Sheet1!$C$1</c:f>
              <c:strCache>
                <c:ptCount val="1"/>
                <c:pt idx="0">
                  <c:v>Assigned</c:v>
                </c:pt>
              </c:strCache>
            </c:strRef>
          </c:tx>
          <c:invertIfNegative val="0"/>
          <c:cat>
            <c:numRef>
              <c:f>Sheet1!$A$2:$A$6</c:f>
              <c:numCache>
                <c:formatCode>General</c:formatCode>
                <c:ptCount val="5"/>
                <c:pt idx="0">
                  <c:v>2020</c:v>
                </c:pt>
                <c:pt idx="1">
                  <c:v>2019</c:v>
                </c:pt>
                <c:pt idx="2">
                  <c:v>2018</c:v>
                </c:pt>
                <c:pt idx="3">
                  <c:v>2017</c:v>
                </c:pt>
                <c:pt idx="4">
                  <c:v>2016</c:v>
                </c:pt>
              </c:numCache>
            </c:numRef>
          </c:cat>
          <c:val>
            <c:numRef>
              <c:f>Sheet1!$C$2:$C$6</c:f>
              <c:numCache>
                <c:formatCode>_("$"* #,##0_);_("$"* \(#,##0\);_("$"* "-"??_);_(@_)</c:formatCode>
                <c:ptCount val="5"/>
                <c:pt idx="0">
                  <c:v>600000</c:v>
                </c:pt>
                <c:pt idx="1">
                  <c:v>600000</c:v>
                </c:pt>
                <c:pt idx="2">
                  <c:v>600000</c:v>
                </c:pt>
                <c:pt idx="3">
                  <c:v>710900</c:v>
                </c:pt>
                <c:pt idx="4">
                  <c:v>700000</c:v>
                </c:pt>
              </c:numCache>
            </c:numRef>
          </c:val>
          <c:extLst>
            <c:ext xmlns:c16="http://schemas.microsoft.com/office/drawing/2014/chart" uri="{C3380CC4-5D6E-409C-BE32-E72D297353CC}">
              <c16:uniqueId val="{00000001-B552-442D-AE4A-2A33F3E960E3}"/>
            </c:ext>
          </c:extLst>
        </c:ser>
        <c:ser>
          <c:idx val="0"/>
          <c:order val="2"/>
          <c:tx>
            <c:strRef>
              <c:f>Sheet1!$B$1</c:f>
              <c:strCache>
                <c:ptCount val="1"/>
                <c:pt idx="0">
                  <c:v>Committed</c:v>
                </c:pt>
              </c:strCache>
            </c:strRef>
          </c:tx>
          <c:invertIfNegative val="0"/>
          <c:cat>
            <c:numRef>
              <c:f>Sheet1!$A$2:$A$6</c:f>
              <c:numCache>
                <c:formatCode>General</c:formatCode>
                <c:ptCount val="5"/>
                <c:pt idx="0">
                  <c:v>2020</c:v>
                </c:pt>
                <c:pt idx="1">
                  <c:v>2019</c:v>
                </c:pt>
                <c:pt idx="2">
                  <c:v>2018</c:v>
                </c:pt>
                <c:pt idx="3">
                  <c:v>2017</c:v>
                </c:pt>
                <c:pt idx="4">
                  <c:v>2016</c:v>
                </c:pt>
              </c:numCache>
            </c:numRef>
          </c:cat>
          <c:val>
            <c:numRef>
              <c:f>Sheet1!$B$2:$B$6</c:f>
              <c:numCache>
                <c:formatCode>_("$"* #,##0_);_("$"* \(#,##0\);_("$"* "-"??_);_(@_)</c:formatCode>
                <c:ptCount val="5"/>
                <c:pt idx="0">
                  <c:v>2105510</c:v>
                </c:pt>
                <c:pt idx="1">
                  <c:v>2020529</c:v>
                </c:pt>
                <c:pt idx="2">
                  <c:v>1990038</c:v>
                </c:pt>
                <c:pt idx="3">
                  <c:v>1955706</c:v>
                </c:pt>
                <c:pt idx="4">
                  <c:v>1937326</c:v>
                </c:pt>
              </c:numCache>
            </c:numRef>
          </c:val>
          <c:extLst>
            <c:ext xmlns:c16="http://schemas.microsoft.com/office/drawing/2014/chart" uri="{C3380CC4-5D6E-409C-BE32-E72D297353CC}">
              <c16:uniqueId val="{00000002-B552-442D-AE4A-2A33F3E960E3}"/>
            </c:ext>
          </c:extLst>
        </c:ser>
        <c:ser>
          <c:idx val="3"/>
          <c:order val="3"/>
          <c:tx>
            <c:strRef>
              <c:f>Sheet1!$E$1</c:f>
              <c:strCache>
                <c:ptCount val="1"/>
                <c:pt idx="0">
                  <c:v>Nonspendable</c:v>
                </c:pt>
              </c:strCache>
            </c:strRef>
          </c:tx>
          <c:invertIfNegative val="0"/>
          <c:cat>
            <c:numRef>
              <c:f>Sheet1!$A$2:$A$6</c:f>
              <c:numCache>
                <c:formatCode>General</c:formatCode>
                <c:ptCount val="5"/>
                <c:pt idx="0">
                  <c:v>2020</c:v>
                </c:pt>
                <c:pt idx="1">
                  <c:v>2019</c:v>
                </c:pt>
                <c:pt idx="2">
                  <c:v>2018</c:v>
                </c:pt>
                <c:pt idx="3">
                  <c:v>2017</c:v>
                </c:pt>
                <c:pt idx="4">
                  <c:v>2016</c:v>
                </c:pt>
              </c:numCache>
            </c:numRef>
          </c:cat>
          <c:val>
            <c:numRef>
              <c:f>Sheet1!$E$2:$E$6</c:f>
              <c:numCache>
                <c:formatCode>_("$"* #,##0_);_("$"* \(#,##0\);_("$"* "-"??_);_(@_)</c:formatCode>
                <c:ptCount val="5"/>
                <c:pt idx="0">
                  <c:v>11439</c:v>
                </c:pt>
                <c:pt idx="1">
                  <c:v>10100</c:v>
                </c:pt>
                <c:pt idx="2">
                  <c:v>13132</c:v>
                </c:pt>
                <c:pt idx="3">
                  <c:v>8584</c:v>
                </c:pt>
                <c:pt idx="4">
                  <c:v>16629</c:v>
                </c:pt>
              </c:numCache>
            </c:numRef>
          </c:val>
          <c:extLst>
            <c:ext xmlns:c16="http://schemas.microsoft.com/office/drawing/2014/chart" uri="{C3380CC4-5D6E-409C-BE32-E72D297353CC}">
              <c16:uniqueId val="{00000003-B552-442D-AE4A-2A33F3E960E3}"/>
            </c:ext>
          </c:extLst>
        </c:ser>
        <c:dLbls>
          <c:showLegendKey val="0"/>
          <c:showVal val="0"/>
          <c:showCatName val="0"/>
          <c:showSerName val="0"/>
          <c:showPercent val="0"/>
          <c:showBubbleSize val="0"/>
        </c:dLbls>
        <c:gapWidth val="150"/>
        <c:overlap val="100"/>
        <c:axId val="152256696"/>
        <c:axId val="152259440"/>
      </c:barChart>
      <c:catAx>
        <c:axId val="152256696"/>
        <c:scaling>
          <c:orientation val="minMax"/>
        </c:scaling>
        <c:delete val="0"/>
        <c:axPos val="b"/>
        <c:numFmt formatCode="General" sourceLinked="0"/>
        <c:majorTickMark val="out"/>
        <c:minorTickMark val="none"/>
        <c:tickLblPos val="nextTo"/>
        <c:spPr>
          <a:solidFill>
            <a:schemeClr val="accent1"/>
          </a:solidFill>
        </c:spPr>
        <c:crossAx val="152259440"/>
        <c:crosses val="autoZero"/>
        <c:auto val="1"/>
        <c:lblAlgn val="ctr"/>
        <c:lblOffset val="100"/>
        <c:noMultiLvlLbl val="0"/>
      </c:catAx>
      <c:valAx>
        <c:axId val="152259440"/>
        <c:scaling>
          <c:orientation val="minMax"/>
        </c:scaling>
        <c:delete val="0"/>
        <c:axPos val="l"/>
        <c:majorGridlines/>
        <c:numFmt formatCode="_(&quot;$&quot;* #,##0_);_(&quot;$&quot;* \(#,##0\);_(&quot;$&quot;* &quot;-&quot;_);_(@_)" sourceLinked="0"/>
        <c:majorTickMark val="out"/>
        <c:minorTickMark val="none"/>
        <c:tickLblPos val="nextTo"/>
        <c:txPr>
          <a:bodyPr/>
          <a:lstStyle/>
          <a:p>
            <a:pPr>
              <a:defRPr sz="1400"/>
            </a:pPr>
            <a:endParaRPr lang="en-US"/>
          </a:p>
        </c:txPr>
        <c:crossAx val="152256696"/>
        <c:crosses val="autoZero"/>
        <c:crossBetween val="between"/>
      </c:valAx>
      <c:dTable>
        <c:showHorzBorder val="1"/>
        <c:showVertBorder val="0"/>
        <c:showOutline val="1"/>
        <c:showKeys val="1"/>
        <c:txPr>
          <a:bodyPr/>
          <a:lstStyle/>
          <a:p>
            <a:pPr rtl="0">
              <a:defRPr sz="12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stacked"/>
        <c:varyColors val="0"/>
        <c:ser>
          <c:idx val="0"/>
          <c:order val="0"/>
          <c:tx>
            <c:strRef>
              <c:f>Sheet1!$B$1</c:f>
              <c:strCache>
                <c:ptCount val="1"/>
                <c:pt idx="0">
                  <c:v>Percentage</c:v>
                </c:pt>
              </c:strCache>
            </c:strRef>
          </c:tx>
          <c:invertIfNegative val="0"/>
          <c:dPt>
            <c:idx val="0"/>
            <c:invertIfNegative val="0"/>
            <c:bubble3D val="0"/>
            <c:spPr/>
            <c:extLst>
              <c:ext xmlns:c16="http://schemas.microsoft.com/office/drawing/2014/chart" uri="{C3380CC4-5D6E-409C-BE32-E72D297353CC}">
                <c16:uniqueId val="{00000001-A4AA-4FFC-AB36-576B0A52DF4D}"/>
              </c:ext>
            </c:extLst>
          </c:dPt>
          <c:dPt>
            <c:idx val="1"/>
            <c:invertIfNegative val="0"/>
            <c:bubble3D val="0"/>
            <c:extLst>
              <c:ext xmlns:c16="http://schemas.microsoft.com/office/drawing/2014/chart" uri="{C3380CC4-5D6E-409C-BE32-E72D297353CC}">
                <c16:uniqueId val="{00000003-A4AA-4FFC-AB36-576B0A52DF4D}"/>
              </c:ext>
            </c:extLst>
          </c:dPt>
          <c:cat>
            <c:numRef>
              <c:f>Sheet1!$A$2:$A$6</c:f>
              <c:numCache>
                <c:formatCode>General</c:formatCode>
                <c:ptCount val="5"/>
                <c:pt idx="0">
                  <c:v>2016</c:v>
                </c:pt>
                <c:pt idx="1">
                  <c:v>2017</c:v>
                </c:pt>
                <c:pt idx="2">
                  <c:v>2018</c:v>
                </c:pt>
                <c:pt idx="3">
                  <c:v>2019</c:v>
                </c:pt>
                <c:pt idx="4">
                  <c:v>2020</c:v>
                </c:pt>
              </c:numCache>
            </c:numRef>
          </c:cat>
          <c:val>
            <c:numRef>
              <c:f>Sheet1!$B$2:$B$6</c:f>
              <c:numCache>
                <c:formatCode>0.00%</c:formatCode>
                <c:ptCount val="5"/>
                <c:pt idx="0">
                  <c:v>0.1225</c:v>
                </c:pt>
                <c:pt idx="1">
                  <c:v>0.1573</c:v>
                </c:pt>
                <c:pt idx="2">
                  <c:v>0.1467</c:v>
                </c:pt>
                <c:pt idx="3">
                  <c:v>0.1797</c:v>
                </c:pt>
                <c:pt idx="4">
                  <c:v>0.16753981824983122</c:v>
                </c:pt>
              </c:numCache>
            </c:numRef>
          </c:val>
          <c:extLst>
            <c:ext xmlns:c16="http://schemas.microsoft.com/office/drawing/2014/chart" uri="{C3380CC4-5D6E-409C-BE32-E72D297353CC}">
              <c16:uniqueId val="{00000004-A4AA-4FFC-AB36-576B0A52DF4D}"/>
            </c:ext>
          </c:extLst>
        </c:ser>
        <c:dLbls>
          <c:showLegendKey val="0"/>
          <c:showVal val="0"/>
          <c:showCatName val="0"/>
          <c:showSerName val="0"/>
          <c:showPercent val="0"/>
          <c:showBubbleSize val="0"/>
        </c:dLbls>
        <c:gapWidth val="150"/>
        <c:overlap val="100"/>
        <c:axId val="152254736"/>
        <c:axId val="152255128"/>
      </c:barChart>
      <c:catAx>
        <c:axId val="152254736"/>
        <c:scaling>
          <c:orientation val="minMax"/>
        </c:scaling>
        <c:delete val="0"/>
        <c:axPos val="b"/>
        <c:numFmt formatCode="General" sourceLinked="1"/>
        <c:majorTickMark val="out"/>
        <c:minorTickMark val="none"/>
        <c:tickLblPos val="nextTo"/>
        <c:crossAx val="152255128"/>
        <c:crosses val="autoZero"/>
        <c:auto val="1"/>
        <c:lblAlgn val="ctr"/>
        <c:lblOffset val="100"/>
        <c:noMultiLvlLbl val="0"/>
      </c:catAx>
      <c:valAx>
        <c:axId val="152255128"/>
        <c:scaling>
          <c:orientation val="minMax"/>
        </c:scaling>
        <c:delete val="0"/>
        <c:axPos val="l"/>
        <c:majorGridlines/>
        <c:numFmt formatCode="0.00%" sourceLinked="1"/>
        <c:majorTickMark val="out"/>
        <c:minorTickMark val="none"/>
        <c:tickLblPos val="nextTo"/>
        <c:crossAx val="152254736"/>
        <c:crosses val="autoZero"/>
        <c:crossBetween val="between"/>
      </c:valAx>
      <c:dTable>
        <c:showHorzBorder val="1"/>
        <c:showVertBorder val="1"/>
        <c:showOutline val="1"/>
        <c:showKeys val="1"/>
        <c:spPr>
          <a:ln w="9525">
            <a:solidFill>
              <a:schemeClr val="accent1"/>
            </a:solidFill>
          </a:ln>
        </c:spPr>
      </c:dTable>
    </c:plotArea>
    <c:plotVisOnly val="1"/>
    <c:dispBlanksAs val="gap"/>
    <c:showDLblsOverMax val="0"/>
  </c:chart>
  <c:spPr>
    <a:noFill/>
  </c:spPr>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80"/>
      <c:rotY val="340"/>
      <c:depthPercent val="100"/>
      <c:rAngAx val="0"/>
      <c:perspective val="0"/>
    </c:view3D>
    <c:floor>
      <c:thickness val="0"/>
    </c:floor>
    <c:sideWall>
      <c:thickness val="0"/>
    </c:sideWall>
    <c:backWall>
      <c:thickness val="0"/>
    </c:backWall>
    <c:plotArea>
      <c:layout>
        <c:manualLayout>
          <c:layoutTarget val="inner"/>
          <c:xMode val="edge"/>
          <c:yMode val="edge"/>
          <c:x val="9.6726207835131722E-2"/>
          <c:y val="8.5800325281165477E-2"/>
          <c:w val="0.90327380952380953"/>
          <c:h val="0.87756430446194222"/>
        </c:manualLayout>
      </c:layout>
      <c:pie3DChart>
        <c:varyColors val="1"/>
        <c:ser>
          <c:idx val="0"/>
          <c:order val="0"/>
          <c:tx>
            <c:strRef>
              <c:f>Sheet1!$B$1</c:f>
              <c:strCache>
                <c:ptCount val="1"/>
                <c:pt idx="0">
                  <c:v>Column1</c:v>
                </c:pt>
              </c:strCache>
            </c:strRef>
          </c:tx>
          <c:spPr>
            <a:ln>
              <a:solidFill>
                <a:schemeClr val="accent1"/>
              </a:solidFill>
            </a:ln>
          </c:spPr>
          <c:explosion val="22"/>
          <c:dPt>
            <c:idx val="0"/>
            <c:bubble3D val="0"/>
            <c:explosion val="5"/>
            <c:extLst>
              <c:ext xmlns:c16="http://schemas.microsoft.com/office/drawing/2014/chart" uri="{C3380CC4-5D6E-409C-BE32-E72D297353CC}">
                <c16:uniqueId val="{00000000-6B13-42ED-8BD0-26DA1EDD8CD6}"/>
              </c:ext>
            </c:extLst>
          </c:dPt>
          <c:dPt>
            <c:idx val="1"/>
            <c:bubble3D val="0"/>
            <c:explosion val="3"/>
            <c:extLst>
              <c:ext xmlns:c16="http://schemas.microsoft.com/office/drawing/2014/chart" uri="{C3380CC4-5D6E-409C-BE32-E72D297353CC}">
                <c16:uniqueId val="{00000001-6B13-42ED-8BD0-26DA1EDD8CD6}"/>
              </c:ext>
            </c:extLst>
          </c:dPt>
          <c:dPt>
            <c:idx val="2"/>
            <c:bubble3D val="0"/>
            <c:explosion val="4"/>
            <c:extLst>
              <c:ext xmlns:c16="http://schemas.microsoft.com/office/drawing/2014/chart" uri="{C3380CC4-5D6E-409C-BE32-E72D297353CC}">
                <c16:uniqueId val="{00000002-6B13-42ED-8BD0-26DA1EDD8CD6}"/>
              </c:ext>
            </c:extLst>
          </c:dPt>
          <c:dPt>
            <c:idx val="3"/>
            <c:bubble3D val="0"/>
            <c:explosion val="3"/>
            <c:spPr/>
            <c:extLst>
              <c:ext xmlns:c16="http://schemas.microsoft.com/office/drawing/2014/chart" uri="{C3380CC4-5D6E-409C-BE32-E72D297353CC}">
                <c16:uniqueId val="{00000004-6B13-42ED-8BD0-26DA1EDD8CD6}"/>
              </c:ext>
            </c:extLst>
          </c:dPt>
          <c:dPt>
            <c:idx val="4"/>
            <c:bubble3D val="0"/>
            <c:explosion val="10"/>
            <c:extLst>
              <c:ext xmlns:c16="http://schemas.microsoft.com/office/drawing/2014/chart" uri="{C3380CC4-5D6E-409C-BE32-E72D297353CC}">
                <c16:uniqueId val="{00000005-6B13-42ED-8BD0-26DA1EDD8CD6}"/>
              </c:ext>
            </c:extLst>
          </c:dPt>
          <c:dPt>
            <c:idx val="5"/>
            <c:bubble3D val="0"/>
            <c:explosion val="0"/>
            <c:extLst>
              <c:ext xmlns:c16="http://schemas.microsoft.com/office/drawing/2014/chart" uri="{C3380CC4-5D6E-409C-BE32-E72D297353CC}">
                <c16:uniqueId val="{00000006-6B13-42ED-8BD0-26DA1EDD8CD6}"/>
              </c:ext>
            </c:extLst>
          </c:dPt>
          <c:dPt>
            <c:idx val="6"/>
            <c:bubble3D val="0"/>
            <c:explosion val="0"/>
            <c:extLst>
              <c:ext xmlns:c16="http://schemas.microsoft.com/office/drawing/2014/chart" uri="{C3380CC4-5D6E-409C-BE32-E72D297353CC}">
                <c16:uniqueId val="{00000007-6B13-42ED-8BD0-26DA1EDD8CD6}"/>
              </c:ext>
            </c:extLst>
          </c:dPt>
          <c:dPt>
            <c:idx val="7"/>
            <c:bubble3D val="0"/>
            <c:explosion val="2"/>
            <c:extLst>
              <c:ext xmlns:c16="http://schemas.microsoft.com/office/drawing/2014/chart" uri="{C3380CC4-5D6E-409C-BE32-E72D297353CC}">
                <c16:uniqueId val="{00000008-6B13-42ED-8BD0-26DA1EDD8CD6}"/>
              </c:ext>
            </c:extLst>
          </c:dPt>
          <c:dPt>
            <c:idx val="8"/>
            <c:bubble3D val="0"/>
            <c:explosion val="0"/>
            <c:extLst>
              <c:ext xmlns:c16="http://schemas.microsoft.com/office/drawing/2014/chart" uri="{C3380CC4-5D6E-409C-BE32-E72D297353CC}">
                <c16:uniqueId val="{00000009-6B13-42ED-8BD0-26DA1EDD8CD6}"/>
              </c:ext>
            </c:extLst>
          </c:dPt>
          <c:dPt>
            <c:idx val="9"/>
            <c:bubble3D val="0"/>
            <c:explosion val="5"/>
            <c:extLst>
              <c:ext xmlns:c16="http://schemas.microsoft.com/office/drawing/2014/chart" uri="{C3380CC4-5D6E-409C-BE32-E72D297353CC}">
                <c16:uniqueId val="{0000000A-6B13-42ED-8BD0-26DA1EDD8CD6}"/>
              </c:ext>
            </c:extLst>
          </c:dPt>
          <c:dLbls>
            <c:dLbl>
              <c:idx val="0"/>
              <c:layout>
                <c:manualLayout>
                  <c:x val="0.16447624140913022"/>
                  <c:y val="-4.8014558084936453E-2"/>
                </c:manualLayout>
              </c:layout>
              <c:spPr>
                <a:noFill/>
                <a:ln>
                  <a:noFill/>
                </a:ln>
                <a:effectLst/>
              </c:spPr>
              <c:txPr>
                <a:bodyPr wrap="square" lIns="38100" tIns="19050" rIns="38100" bIns="19050" anchor="ctr">
                  <a:noAutofit/>
                </a:bodyPr>
                <a:lstStyle/>
                <a:p>
                  <a:pPr>
                    <a:defRPr sz="1000"/>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498517546417809"/>
                      <c:h val="0.10827849037590517"/>
                    </c:manualLayout>
                  </c15:layout>
                </c:ext>
                <c:ext xmlns:c16="http://schemas.microsoft.com/office/drawing/2014/chart" uri="{C3380CC4-5D6E-409C-BE32-E72D297353CC}">
                  <c16:uniqueId val="{00000000-6B13-42ED-8BD0-26DA1EDD8CD6}"/>
                </c:ext>
              </c:extLst>
            </c:dLbl>
            <c:dLbl>
              <c:idx val="1"/>
              <c:layout>
                <c:manualLayout>
                  <c:x val="2.9013053055868016E-2"/>
                  <c:y val="6.571168988491729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B13-42ED-8BD0-26DA1EDD8CD6}"/>
                </c:ext>
              </c:extLst>
            </c:dLbl>
            <c:dLbl>
              <c:idx val="2"/>
              <c:layout>
                <c:manualLayout>
                  <c:x val="-1.1316741696017772E-16"/>
                  <c:y val="-4.597374713766396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B13-42ED-8BD0-26DA1EDD8CD6}"/>
                </c:ext>
              </c:extLst>
            </c:dLbl>
            <c:dLbl>
              <c:idx val="3"/>
              <c:layout>
                <c:manualLayout>
                  <c:x val="-3.0864197530864196E-3"/>
                  <c:y val="-5.099960871126648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B13-42ED-8BD0-26DA1EDD8CD6}"/>
                </c:ext>
              </c:extLst>
            </c:dLbl>
            <c:dLbl>
              <c:idx val="4"/>
              <c:layout>
                <c:manualLayout>
                  <c:x val="0.22569123738004973"/>
                  <c:y val="-4.8163863265471424E-3"/>
                </c:manualLayout>
              </c:layout>
              <c:spPr>
                <a:noFill/>
                <a:ln>
                  <a:noFill/>
                </a:ln>
                <a:effectLst/>
              </c:spPr>
              <c:txPr>
                <a:bodyPr wrap="square" lIns="38100" tIns="19050" rIns="38100" bIns="19050" anchor="ctr">
                  <a:noAutofit/>
                </a:bodyPr>
                <a:lstStyle/>
                <a:p>
                  <a:pPr>
                    <a:defRPr sz="1000"/>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1330903081559252"/>
                      <c:h val="8.0644500785257534E-2"/>
                    </c:manualLayout>
                  </c15:layout>
                </c:ext>
                <c:ext xmlns:c16="http://schemas.microsoft.com/office/drawing/2014/chart" uri="{C3380CC4-5D6E-409C-BE32-E72D297353CC}">
                  <c16:uniqueId val="{00000005-6B13-42ED-8BD0-26DA1EDD8CD6}"/>
                </c:ext>
              </c:extLst>
            </c:dLbl>
            <c:dLbl>
              <c:idx val="5"/>
              <c:layout>
                <c:manualLayout>
                  <c:x val="-1.3204286964129485E-2"/>
                  <c:y val="4.659466239286461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6B13-42ED-8BD0-26DA1EDD8CD6}"/>
                </c:ext>
              </c:extLst>
            </c:dLbl>
            <c:dLbl>
              <c:idx val="6"/>
              <c:layout>
                <c:manualLayout>
                  <c:x val="-9.2781909205793725E-2"/>
                  <c:y val="-1.8503132989928334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B13-42ED-8BD0-26DA1EDD8CD6}"/>
                </c:ext>
              </c:extLst>
            </c:dLbl>
            <c:dLbl>
              <c:idx val="7"/>
              <c:layout>
                <c:manualLayout>
                  <c:x val="-9.7195246427529886E-2"/>
                  <c:y val="-2.767644173817959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6B13-42ED-8BD0-26DA1EDD8CD6}"/>
                </c:ext>
              </c:extLst>
            </c:dLbl>
            <c:dLbl>
              <c:idx val="8"/>
              <c:layout>
                <c:manualLayout>
                  <c:x val="-0.17847708342815533"/>
                  <c:y val="-0.1260588648338630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B13-42ED-8BD0-26DA1EDD8CD6}"/>
                </c:ext>
              </c:extLst>
            </c:dLbl>
            <c:dLbl>
              <c:idx val="9"/>
              <c:layout>
                <c:manualLayout>
                  <c:x val="5.7634392923106834E-2"/>
                  <c:y val="-0.1030716701596779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6B13-42ED-8BD0-26DA1EDD8CD6}"/>
                </c:ext>
              </c:extLst>
            </c:dLbl>
            <c:dLbl>
              <c:idx val="10"/>
              <c:layout>
                <c:manualLayout>
                  <c:x val="8.7520309961255316E-2"/>
                  <c:y val="-0.2074159448818909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6B13-42ED-8BD0-26DA1EDD8CD6}"/>
                </c:ext>
              </c:extLst>
            </c:dLbl>
            <c:spPr>
              <a:noFill/>
              <a:ln>
                <a:noFill/>
              </a:ln>
              <a:effectLst/>
            </c:spPr>
            <c:txPr>
              <a:bodyPr wrap="square" lIns="38100" tIns="19050" rIns="38100" bIns="19050" anchor="ctr">
                <a:spAutoFit/>
              </a:bodyPr>
              <a:lstStyle/>
              <a:p>
                <a:pPr>
                  <a:defRPr sz="10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Sheet1!$A$2:$A$11</c:f>
              <c:strCache>
                <c:ptCount val="10"/>
                <c:pt idx="0">
                  <c:v>General Government</c:v>
                </c:pt>
                <c:pt idx="1">
                  <c:v>Public Safety</c:v>
                </c:pt>
                <c:pt idx="2">
                  <c:v>Public Works</c:v>
                </c:pt>
                <c:pt idx="3">
                  <c:v>Community Services</c:v>
                </c:pt>
                <c:pt idx="4">
                  <c:v>Education</c:v>
                </c:pt>
                <c:pt idx="5">
                  <c:v>Insurance and Fringe Benefits</c:v>
                </c:pt>
                <c:pt idx="6">
                  <c:v>County Tax</c:v>
                </c:pt>
                <c:pt idx="7">
                  <c:v>Unclassified</c:v>
                </c:pt>
                <c:pt idx="8">
                  <c:v>Debt Service</c:v>
                </c:pt>
                <c:pt idx="9">
                  <c:v>Transfers to Other Funds</c:v>
                </c:pt>
              </c:strCache>
            </c:strRef>
          </c:cat>
          <c:val>
            <c:numRef>
              <c:f>Sheet1!$B$2:$B$11</c:f>
              <c:numCache>
                <c:formatCode>_(* #,##0_);_(* \(#,##0\);_(* "-   "_);_(@_)</c:formatCode>
                <c:ptCount val="10"/>
                <c:pt idx="0">
                  <c:v>1821296</c:v>
                </c:pt>
                <c:pt idx="1">
                  <c:v>2901208</c:v>
                </c:pt>
                <c:pt idx="2">
                  <c:v>2306746</c:v>
                </c:pt>
                <c:pt idx="3">
                  <c:v>756599</c:v>
                </c:pt>
                <c:pt idx="4">
                  <c:v>18580496</c:v>
                </c:pt>
                <c:pt idx="5">
                  <c:v>1802802</c:v>
                </c:pt>
                <c:pt idx="6">
                  <c:v>1192404</c:v>
                </c:pt>
                <c:pt idx="7">
                  <c:v>247992</c:v>
                </c:pt>
                <c:pt idx="8">
                  <c:v>106923</c:v>
                </c:pt>
                <c:pt idx="9">
                  <c:v>1071060</c:v>
                </c:pt>
              </c:numCache>
            </c:numRef>
          </c:val>
          <c:extLst>
            <c:ext xmlns:c16="http://schemas.microsoft.com/office/drawing/2014/chart" uri="{C3380CC4-5D6E-409C-BE32-E72D297353CC}">
              <c16:uniqueId val="{0000000C-6B13-42ED-8BD0-26DA1EDD8CD6}"/>
            </c:ext>
          </c:extLst>
        </c:ser>
        <c:dLbls>
          <c:showLegendKey val="0"/>
          <c:showVal val="1"/>
          <c:showCatName val="0"/>
          <c:showSerName val="0"/>
          <c:showPercent val="0"/>
          <c:showBubbleSize val="0"/>
          <c:showLeaderLines val="1"/>
        </c:dLbls>
      </c:pie3DChart>
    </c:plotArea>
    <c:plotVisOnly val="1"/>
    <c:dispBlanksAs val="gap"/>
    <c:showDLblsOverMax val="0"/>
  </c:chart>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80"/>
      <c:rotY val="340"/>
      <c:depthPercent val="100"/>
      <c:rAngAx val="0"/>
      <c:perspective val="0"/>
    </c:view3D>
    <c:floor>
      <c:thickness val="0"/>
    </c:floor>
    <c:sideWall>
      <c:thickness val="0"/>
    </c:sideWall>
    <c:backWall>
      <c:thickness val="0"/>
    </c:backWall>
    <c:plotArea>
      <c:layout>
        <c:manualLayout>
          <c:layoutTarget val="inner"/>
          <c:xMode val="edge"/>
          <c:yMode val="edge"/>
          <c:x val="9.6726207835131722E-2"/>
          <c:y val="8.5800325281165477E-2"/>
          <c:w val="0.90327380952380953"/>
          <c:h val="0.87756430446194222"/>
        </c:manualLayout>
      </c:layout>
      <c:pie3DChart>
        <c:varyColors val="1"/>
        <c:ser>
          <c:idx val="0"/>
          <c:order val="0"/>
          <c:tx>
            <c:strRef>
              <c:f>Sheet1!$B$1</c:f>
              <c:strCache>
                <c:ptCount val="1"/>
                <c:pt idx="0">
                  <c:v>Column1</c:v>
                </c:pt>
              </c:strCache>
            </c:strRef>
          </c:tx>
          <c:spPr>
            <a:ln>
              <a:solidFill>
                <a:schemeClr val="accent1"/>
              </a:solidFill>
            </a:ln>
          </c:spPr>
          <c:explosion val="22"/>
          <c:dPt>
            <c:idx val="0"/>
            <c:bubble3D val="0"/>
            <c:explosion val="5"/>
            <c:extLst>
              <c:ext xmlns:c16="http://schemas.microsoft.com/office/drawing/2014/chart" uri="{C3380CC4-5D6E-409C-BE32-E72D297353CC}">
                <c16:uniqueId val="{00000000-6B13-42ED-8BD0-26DA1EDD8CD6}"/>
              </c:ext>
            </c:extLst>
          </c:dPt>
          <c:dPt>
            <c:idx val="1"/>
            <c:bubble3D val="0"/>
            <c:explosion val="3"/>
            <c:extLst>
              <c:ext xmlns:c16="http://schemas.microsoft.com/office/drawing/2014/chart" uri="{C3380CC4-5D6E-409C-BE32-E72D297353CC}">
                <c16:uniqueId val="{00000001-6B13-42ED-8BD0-26DA1EDD8CD6}"/>
              </c:ext>
            </c:extLst>
          </c:dPt>
          <c:dPt>
            <c:idx val="2"/>
            <c:bubble3D val="0"/>
            <c:explosion val="4"/>
            <c:extLst>
              <c:ext xmlns:c16="http://schemas.microsoft.com/office/drawing/2014/chart" uri="{C3380CC4-5D6E-409C-BE32-E72D297353CC}">
                <c16:uniqueId val="{00000002-6B13-42ED-8BD0-26DA1EDD8CD6}"/>
              </c:ext>
            </c:extLst>
          </c:dPt>
          <c:dPt>
            <c:idx val="3"/>
            <c:bubble3D val="0"/>
            <c:explosion val="3"/>
            <c:spPr/>
            <c:extLst>
              <c:ext xmlns:c16="http://schemas.microsoft.com/office/drawing/2014/chart" uri="{C3380CC4-5D6E-409C-BE32-E72D297353CC}">
                <c16:uniqueId val="{00000004-6B13-42ED-8BD0-26DA1EDD8CD6}"/>
              </c:ext>
            </c:extLst>
          </c:dPt>
          <c:dPt>
            <c:idx val="4"/>
            <c:bubble3D val="0"/>
            <c:explosion val="10"/>
            <c:extLst>
              <c:ext xmlns:c16="http://schemas.microsoft.com/office/drawing/2014/chart" uri="{C3380CC4-5D6E-409C-BE32-E72D297353CC}">
                <c16:uniqueId val="{00000005-6B13-42ED-8BD0-26DA1EDD8CD6}"/>
              </c:ext>
            </c:extLst>
          </c:dPt>
          <c:dPt>
            <c:idx val="5"/>
            <c:bubble3D val="0"/>
            <c:explosion val="0"/>
            <c:extLst>
              <c:ext xmlns:c16="http://schemas.microsoft.com/office/drawing/2014/chart" uri="{C3380CC4-5D6E-409C-BE32-E72D297353CC}">
                <c16:uniqueId val="{00000006-6B13-42ED-8BD0-26DA1EDD8CD6}"/>
              </c:ext>
            </c:extLst>
          </c:dPt>
          <c:dPt>
            <c:idx val="6"/>
            <c:bubble3D val="0"/>
            <c:explosion val="0"/>
            <c:extLst>
              <c:ext xmlns:c16="http://schemas.microsoft.com/office/drawing/2014/chart" uri="{C3380CC4-5D6E-409C-BE32-E72D297353CC}">
                <c16:uniqueId val="{00000007-6B13-42ED-8BD0-26DA1EDD8CD6}"/>
              </c:ext>
            </c:extLst>
          </c:dPt>
          <c:dPt>
            <c:idx val="7"/>
            <c:bubble3D val="0"/>
            <c:explosion val="2"/>
            <c:extLst>
              <c:ext xmlns:c16="http://schemas.microsoft.com/office/drawing/2014/chart" uri="{C3380CC4-5D6E-409C-BE32-E72D297353CC}">
                <c16:uniqueId val="{00000008-6B13-42ED-8BD0-26DA1EDD8CD6}"/>
              </c:ext>
            </c:extLst>
          </c:dPt>
          <c:dPt>
            <c:idx val="8"/>
            <c:bubble3D val="0"/>
            <c:explosion val="0"/>
            <c:extLst>
              <c:ext xmlns:c16="http://schemas.microsoft.com/office/drawing/2014/chart" uri="{C3380CC4-5D6E-409C-BE32-E72D297353CC}">
                <c16:uniqueId val="{00000009-6B13-42ED-8BD0-26DA1EDD8CD6}"/>
              </c:ext>
            </c:extLst>
          </c:dPt>
          <c:dPt>
            <c:idx val="9"/>
            <c:bubble3D val="0"/>
            <c:explosion val="5"/>
            <c:extLst>
              <c:ext xmlns:c16="http://schemas.microsoft.com/office/drawing/2014/chart" uri="{C3380CC4-5D6E-409C-BE32-E72D297353CC}">
                <c16:uniqueId val="{0000000A-6B13-42ED-8BD0-26DA1EDD8CD6}"/>
              </c:ext>
            </c:extLst>
          </c:dPt>
          <c:dLbls>
            <c:dLbl>
              <c:idx val="0"/>
              <c:layout>
                <c:manualLayout>
                  <c:x val="5.7539866978433246E-2"/>
                  <c:y val="-3.7673226574386716E-2"/>
                </c:manualLayout>
              </c:layout>
              <c:spPr>
                <a:noFill/>
                <a:ln>
                  <a:noFill/>
                </a:ln>
                <a:effectLst/>
              </c:spPr>
              <c:txPr>
                <a:bodyPr wrap="square" lIns="38100" tIns="19050" rIns="38100" bIns="19050" anchor="ctr">
                  <a:noAutofit/>
                </a:bodyPr>
                <a:lstStyle/>
                <a:p>
                  <a:pPr>
                    <a:defRPr sz="1000"/>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498517546417809"/>
                      <c:h val="0.10717747174523021"/>
                    </c:manualLayout>
                  </c15:layout>
                </c:ext>
                <c:ext xmlns:c16="http://schemas.microsoft.com/office/drawing/2014/chart" uri="{C3380CC4-5D6E-409C-BE32-E72D297353CC}">
                  <c16:uniqueId val="{00000000-6B13-42ED-8BD0-26DA1EDD8CD6}"/>
                </c:ext>
              </c:extLst>
            </c:dLbl>
            <c:dLbl>
              <c:idx val="1"/>
              <c:layout>
                <c:manualLayout>
                  <c:x val="2.9013053055868016E-2"/>
                  <c:y val="6.571168988491729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B13-42ED-8BD0-26DA1EDD8CD6}"/>
                </c:ext>
              </c:extLst>
            </c:dLbl>
            <c:dLbl>
              <c:idx val="2"/>
              <c:layout>
                <c:manualLayout>
                  <c:x val="-1.1316741696017772E-16"/>
                  <c:y val="-4.597374713766396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B13-42ED-8BD0-26DA1EDD8CD6}"/>
                </c:ext>
              </c:extLst>
            </c:dLbl>
            <c:dLbl>
              <c:idx val="3"/>
              <c:layout>
                <c:manualLayout>
                  <c:x val="0"/>
                  <c:y val="-3.466188727579327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B13-42ED-8BD0-26DA1EDD8CD6}"/>
                </c:ext>
              </c:extLst>
            </c:dLbl>
            <c:dLbl>
              <c:idx val="4"/>
              <c:layout>
                <c:manualLayout>
                  <c:x val="0.20871592873807443"/>
                  <c:y val="6.8863537205065412E-3"/>
                </c:manualLayout>
              </c:layout>
              <c:spPr>
                <a:noFill/>
                <a:ln>
                  <a:noFill/>
                </a:ln>
                <a:effectLst/>
              </c:spPr>
              <c:txPr>
                <a:bodyPr wrap="square" lIns="38100" tIns="19050" rIns="38100" bIns="19050" anchor="ctr">
                  <a:noAutofit/>
                </a:bodyPr>
                <a:lstStyle/>
                <a:p>
                  <a:pPr>
                    <a:defRPr sz="1000"/>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7935841353164189"/>
                      <c:h val="0.1040499808793649"/>
                    </c:manualLayout>
                  </c15:layout>
                </c:ext>
                <c:ext xmlns:c16="http://schemas.microsoft.com/office/drawing/2014/chart" uri="{C3380CC4-5D6E-409C-BE32-E72D297353CC}">
                  <c16:uniqueId val="{00000005-6B13-42ED-8BD0-26DA1EDD8CD6}"/>
                </c:ext>
              </c:extLst>
            </c:dLbl>
            <c:dLbl>
              <c:idx val="5"/>
              <c:layout>
                <c:manualLayout>
                  <c:x val="-8.5860795178380569E-4"/>
                  <c:y val="2.958473666508475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6B13-42ED-8BD0-26DA1EDD8CD6}"/>
                </c:ext>
              </c:extLst>
            </c:dLbl>
            <c:dLbl>
              <c:idx val="6"/>
              <c:layout>
                <c:manualLayout>
                  <c:x val="-8.3522649946534466E-2"/>
                  <c:y val="-1.546495394921747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B13-42ED-8BD0-26DA1EDD8CD6}"/>
                </c:ext>
              </c:extLst>
            </c:dLbl>
            <c:dLbl>
              <c:idx val="7"/>
              <c:layout>
                <c:manualLayout>
                  <c:x val="-8.7935987168270627E-2"/>
                  <c:y val="-4.94600609095893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6B13-42ED-8BD0-26DA1EDD8CD6}"/>
                </c:ext>
              </c:extLst>
            </c:dLbl>
            <c:dLbl>
              <c:idx val="8"/>
              <c:layout>
                <c:manualLayout>
                  <c:x val="-5.4199718090794193E-2"/>
                  <c:y val="-0.1069983367351170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B13-42ED-8BD0-26DA1EDD8CD6}"/>
                </c:ext>
              </c:extLst>
            </c:dLbl>
            <c:dLbl>
              <c:idx val="9"/>
              <c:layout>
                <c:manualLayout>
                  <c:x val="-1.9526100904053659E-2"/>
                  <c:y val="-0.1392074381574158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6B13-42ED-8BD0-26DA1EDD8CD6}"/>
                </c:ext>
              </c:extLst>
            </c:dLbl>
            <c:dLbl>
              <c:idx val="10"/>
              <c:layout>
                <c:manualLayout>
                  <c:x val="8.7520309961255316E-2"/>
                  <c:y val="-0.2074159448818909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6B13-42ED-8BD0-26DA1EDD8CD6}"/>
                </c:ext>
              </c:extLst>
            </c:dLbl>
            <c:spPr>
              <a:noFill/>
              <a:ln>
                <a:noFill/>
              </a:ln>
              <a:effectLst/>
            </c:spPr>
            <c:txPr>
              <a:bodyPr wrap="square" lIns="38100" tIns="19050" rIns="38100" bIns="19050" anchor="ctr">
                <a:spAutoFit/>
              </a:bodyPr>
              <a:lstStyle/>
              <a:p>
                <a:pPr>
                  <a:defRPr sz="10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Sheet1!$A$2:$A$11</c:f>
              <c:strCache>
                <c:ptCount val="10"/>
                <c:pt idx="0">
                  <c:v>General Government</c:v>
                </c:pt>
                <c:pt idx="1">
                  <c:v>Public Safety</c:v>
                </c:pt>
                <c:pt idx="2">
                  <c:v>Public Works</c:v>
                </c:pt>
                <c:pt idx="3">
                  <c:v>Community Services</c:v>
                </c:pt>
                <c:pt idx="4">
                  <c:v>Education</c:v>
                </c:pt>
                <c:pt idx="5">
                  <c:v>Insurance and Fringe Benefits</c:v>
                </c:pt>
                <c:pt idx="6">
                  <c:v>County Tax</c:v>
                </c:pt>
                <c:pt idx="7">
                  <c:v>Unclassified</c:v>
                </c:pt>
                <c:pt idx="8">
                  <c:v>Debt Service</c:v>
                </c:pt>
                <c:pt idx="9">
                  <c:v>Transfers to Other Funds</c:v>
                </c:pt>
              </c:strCache>
            </c:strRef>
          </c:cat>
          <c:val>
            <c:numRef>
              <c:f>Sheet1!$B$2:$B$11</c:f>
              <c:numCache>
                <c:formatCode>_(* #,##0_);_(* \(#,##0\);_(* "-   "_);_(@_)</c:formatCode>
                <c:ptCount val="10"/>
                <c:pt idx="0">
                  <c:v>1720438</c:v>
                </c:pt>
                <c:pt idx="1">
                  <c:v>2802624</c:v>
                </c:pt>
                <c:pt idx="2">
                  <c:v>2258013</c:v>
                </c:pt>
                <c:pt idx="3">
                  <c:v>779422</c:v>
                </c:pt>
                <c:pt idx="4">
                  <c:v>18133850</c:v>
                </c:pt>
                <c:pt idx="5">
                  <c:v>1711716</c:v>
                </c:pt>
                <c:pt idx="6">
                  <c:v>1109052</c:v>
                </c:pt>
                <c:pt idx="7">
                  <c:v>248098</c:v>
                </c:pt>
                <c:pt idx="8">
                  <c:v>141827</c:v>
                </c:pt>
                <c:pt idx="9">
                  <c:v>600000</c:v>
                </c:pt>
              </c:numCache>
            </c:numRef>
          </c:val>
          <c:extLst>
            <c:ext xmlns:c16="http://schemas.microsoft.com/office/drawing/2014/chart" uri="{C3380CC4-5D6E-409C-BE32-E72D297353CC}">
              <c16:uniqueId val="{0000000C-6B13-42ED-8BD0-26DA1EDD8CD6}"/>
            </c:ext>
          </c:extLst>
        </c:ser>
        <c:dLbls>
          <c:showLegendKey val="0"/>
          <c:showVal val="1"/>
          <c:showCatName val="0"/>
          <c:showSerName val="0"/>
          <c:showPercent val="0"/>
          <c:showBubbleSize val="0"/>
          <c:showLeaderLines val="1"/>
        </c:dLbls>
      </c:pie3DChart>
    </c:plotArea>
    <c:plotVisOnly val="1"/>
    <c:dispBlanksAs val="gap"/>
    <c:showDLblsOverMax val="0"/>
  </c:chart>
  <c:txPr>
    <a:bodyPr/>
    <a:lstStyle/>
    <a:p>
      <a:pPr>
        <a:defRPr sz="11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0.40741</cdr:x>
      <cdr:y>0.00215</cdr:y>
    </cdr:from>
    <cdr:to>
      <cdr:x>0.64815</cdr:x>
      <cdr:y>0.05617</cdr:y>
    </cdr:to>
    <cdr:sp macro="" textlink="">
      <cdr:nvSpPr>
        <cdr:cNvPr id="2" name="TextBox 1"/>
        <cdr:cNvSpPr txBox="1"/>
      </cdr:nvSpPr>
      <cdr:spPr>
        <a:xfrm xmlns:a="http://schemas.openxmlformats.org/drawingml/2006/main">
          <a:off x="1676400" y="11669"/>
          <a:ext cx="990600" cy="2931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32" tIns="46566" rIns="93132" bIns="46566" rtlCol="0"/>
          <a:lstStyle>
            <a:lvl1pPr algn="l">
              <a:defRPr sz="1300"/>
            </a:lvl1pPr>
          </a:lstStyle>
          <a:p>
            <a:endParaRPr lang="en-US" dirty="0"/>
          </a:p>
        </p:txBody>
      </p:sp>
      <p:sp>
        <p:nvSpPr>
          <p:cNvPr id="3" name="Date Placeholder 2"/>
          <p:cNvSpPr>
            <a:spLocks noGrp="1"/>
          </p:cNvSpPr>
          <p:nvPr>
            <p:ph type="dt" sz="quarter" idx="1"/>
          </p:nvPr>
        </p:nvSpPr>
        <p:spPr>
          <a:xfrm>
            <a:off x="3970938" y="2"/>
            <a:ext cx="3037840" cy="464820"/>
          </a:xfrm>
          <a:prstGeom prst="rect">
            <a:avLst/>
          </a:prstGeom>
        </p:spPr>
        <p:txBody>
          <a:bodyPr vert="horz" lIns="93132" tIns="46566" rIns="93132" bIns="46566" rtlCol="0"/>
          <a:lstStyle>
            <a:lvl1pPr algn="r">
              <a:defRPr sz="1300"/>
            </a:lvl1pPr>
          </a:lstStyle>
          <a:p>
            <a:fld id="{5A721B00-6FC2-41C5-8CC8-B9EEA04C504C}" type="datetimeFigureOut">
              <a:rPr lang="en-US" smtClean="0"/>
              <a:pPr/>
              <a:t>11/30/2020</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32" tIns="46566" rIns="93132" bIns="465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32" tIns="46566" rIns="93132" bIns="46566" rtlCol="0" anchor="b"/>
          <a:lstStyle>
            <a:lvl1pPr algn="r">
              <a:defRPr sz="13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5763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32" tIns="46566" rIns="93132" bIns="46566" rtlCol="0"/>
          <a:lstStyle>
            <a:lvl1pPr algn="l">
              <a:defRPr sz="1300"/>
            </a:lvl1pPr>
          </a:lstStyle>
          <a:p>
            <a:endParaRPr lang="en-US" dirty="0"/>
          </a:p>
        </p:txBody>
      </p:sp>
      <p:sp>
        <p:nvSpPr>
          <p:cNvPr id="3" name="Date Placeholder 2"/>
          <p:cNvSpPr>
            <a:spLocks noGrp="1"/>
          </p:cNvSpPr>
          <p:nvPr>
            <p:ph type="dt" idx="1"/>
          </p:nvPr>
        </p:nvSpPr>
        <p:spPr>
          <a:xfrm>
            <a:off x="3970938" y="2"/>
            <a:ext cx="3037840" cy="464820"/>
          </a:xfrm>
          <a:prstGeom prst="rect">
            <a:avLst/>
          </a:prstGeom>
        </p:spPr>
        <p:txBody>
          <a:bodyPr vert="horz" lIns="93132" tIns="46566" rIns="93132" bIns="46566" rtlCol="0"/>
          <a:lstStyle>
            <a:lvl1pPr algn="r">
              <a:defRPr sz="1300"/>
            </a:lvl1pPr>
          </a:lstStyle>
          <a:p>
            <a:fld id="{E964F934-0B1F-4A2D-B327-660F7F58F120}" type="datetimeFigureOut">
              <a:rPr lang="en-US" smtClean="0"/>
              <a:pPr/>
              <a:t>11/30/2020</a:t>
            </a:fld>
            <a:endParaRPr lang="en-US" dirty="0"/>
          </a:p>
        </p:txBody>
      </p:sp>
      <p:sp>
        <p:nvSpPr>
          <p:cNvPr id="4" name="Slide Image Placeholder 3"/>
          <p:cNvSpPr>
            <a:spLocks noGrp="1" noRot="1" noChangeAspect="1"/>
          </p:cNvSpPr>
          <p:nvPr>
            <p:ph type="sldImg" idx="2"/>
          </p:nvPr>
        </p:nvSpPr>
        <p:spPr>
          <a:xfrm>
            <a:off x="1181100" y="698500"/>
            <a:ext cx="4649788" cy="3487738"/>
          </a:xfrm>
          <a:prstGeom prst="rect">
            <a:avLst/>
          </a:prstGeom>
          <a:noFill/>
          <a:ln w="12700">
            <a:solidFill>
              <a:prstClr val="black"/>
            </a:solidFill>
          </a:ln>
        </p:spPr>
        <p:txBody>
          <a:bodyPr vert="horz" lIns="93132" tIns="46566" rIns="93132" bIns="4656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2" tIns="46566" rIns="93132" bIns="465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32" tIns="46566" rIns="93132" bIns="4656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32" tIns="46566" rIns="93132" bIns="46566" rtlCol="0" anchor="b"/>
          <a:lstStyle>
            <a:lvl1pPr algn="r">
              <a:defRPr sz="13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314773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extLst>
      <p:ext uri="{BB962C8B-B14F-4D97-AF65-F5344CB8AC3E}">
        <p14:creationId xmlns:p14="http://schemas.microsoft.com/office/powerpoint/2010/main" val="88595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a:t>
            </a:fld>
            <a:endParaRPr lang="en-US" dirty="0"/>
          </a:p>
        </p:txBody>
      </p:sp>
    </p:spTree>
    <p:extLst>
      <p:ext uri="{BB962C8B-B14F-4D97-AF65-F5344CB8AC3E}">
        <p14:creationId xmlns:p14="http://schemas.microsoft.com/office/powerpoint/2010/main" val="4060414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a:t>Committed fund balance = $1,000,000 in stabilization fund; $522,543 set aside for</a:t>
            </a:r>
            <a:r>
              <a:rPr lang="en-US" baseline="0" dirty="0"/>
              <a:t> future employee</a:t>
            </a:r>
            <a:r>
              <a:rPr lang="en-US" dirty="0"/>
              <a:t> benefits</a:t>
            </a:r>
            <a:r>
              <a:rPr lang="en-US" baseline="0" dirty="0"/>
              <a:t> (accrued vacation and sick); $582,967 in reserves.</a:t>
            </a:r>
          </a:p>
          <a:p>
            <a:pPr marL="171450" indent="-171450">
              <a:buFont typeface="Arial" pitchFamily="34" charset="0"/>
              <a:buChar char="•"/>
            </a:pPr>
            <a:r>
              <a:rPr lang="en-US" baseline="0" dirty="0"/>
              <a:t>Nonspendable = inventory balance</a:t>
            </a:r>
          </a:p>
          <a:p>
            <a:pPr marL="171450" indent="-171450">
              <a:buFont typeface="Arial" pitchFamily="34" charset="0"/>
              <a:buChar char="•"/>
            </a:pPr>
            <a:r>
              <a:rPr lang="en-US" baseline="0" dirty="0"/>
              <a:t>Assigned fund balance = amount budgeted to be used in the next fiscal year’s budget.</a:t>
            </a:r>
          </a:p>
          <a:p>
            <a:pPr marL="171450" indent="-171450">
              <a:buFont typeface="Arial" pitchFamily="34" charset="0"/>
              <a:buChar char="•"/>
            </a:pPr>
            <a:r>
              <a:rPr lang="en-US" baseline="0" dirty="0"/>
              <a:t>Assigned fund balance is the lowest amount it has been in the past 5 years.</a:t>
            </a:r>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dirty="0"/>
          </a:p>
        </p:txBody>
      </p:sp>
    </p:spTree>
    <p:extLst>
      <p:ext uri="{BB962C8B-B14F-4D97-AF65-F5344CB8AC3E}">
        <p14:creationId xmlns:p14="http://schemas.microsoft.com/office/powerpoint/2010/main" val="3398895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4</a:t>
            </a:fld>
            <a:endParaRPr lang="en-US" dirty="0"/>
          </a:p>
        </p:txBody>
      </p:sp>
    </p:spTree>
    <p:extLst>
      <p:ext uri="{BB962C8B-B14F-4D97-AF65-F5344CB8AC3E}">
        <p14:creationId xmlns:p14="http://schemas.microsoft.com/office/powerpoint/2010/main" val="3432283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 overall expenditures (before</a:t>
            </a:r>
            <a:r>
              <a:rPr lang="en-US" baseline="0" dirty="0"/>
              <a:t> transfers out) were within 2% of the budget.</a:t>
            </a:r>
          </a:p>
          <a:p>
            <a:pPr>
              <a:buFont typeface="Arial" pitchFamily="34" charset="0"/>
              <a:buChar char="•"/>
            </a:pPr>
            <a:r>
              <a:rPr lang="en-US" baseline="0" dirty="0"/>
              <a:t>Transfers of $600,000 to reserves per reserve policy.</a:t>
            </a: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5</a:t>
            </a:fld>
            <a:endParaRPr lang="en-US" dirty="0"/>
          </a:p>
        </p:txBody>
      </p:sp>
    </p:spTree>
    <p:extLst>
      <p:ext uri="{BB962C8B-B14F-4D97-AF65-F5344CB8AC3E}">
        <p14:creationId xmlns:p14="http://schemas.microsoft.com/office/powerpoint/2010/main" val="236301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policy maximum based on the FY 21 budget would have been</a:t>
            </a:r>
            <a:r>
              <a:rPr lang="en-US" baseline="0" dirty="0">
                <a:solidFill>
                  <a:srgbClr val="FF0000"/>
                </a:solidFill>
              </a:rPr>
              <a:t> $X,XXX,XXX </a:t>
            </a:r>
            <a:r>
              <a:rPr lang="en-US" baseline="0" dirty="0"/>
              <a:t>and actual unassigned fund balance was $5,096,893.</a:t>
            </a:r>
          </a:p>
        </p:txBody>
      </p:sp>
      <p:sp>
        <p:nvSpPr>
          <p:cNvPr id="4" name="Slide Number Placeholder 3"/>
          <p:cNvSpPr>
            <a:spLocks noGrp="1"/>
          </p:cNvSpPr>
          <p:nvPr>
            <p:ph type="sldNum" sz="quarter" idx="10"/>
          </p:nvPr>
        </p:nvSpPr>
        <p:spPr/>
        <p:txBody>
          <a:bodyPr/>
          <a:lstStyle/>
          <a:p>
            <a:fld id="{404592BD-A84E-44A3-8DF7-E6ED0C1DA784}" type="slidenum">
              <a:rPr lang="en-US" smtClean="0"/>
              <a:pPr/>
              <a:t>6</a:t>
            </a:fld>
            <a:endParaRPr lang="en-US" dirty="0"/>
          </a:p>
        </p:txBody>
      </p:sp>
    </p:spTree>
    <p:extLst>
      <p:ext uri="{BB962C8B-B14F-4D97-AF65-F5344CB8AC3E}">
        <p14:creationId xmlns:p14="http://schemas.microsoft.com/office/powerpoint/2010/main" val="3767562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7</a:t>
            </a:fld>
            <a:endParaRPr lang="en-US" dirty="0"/>
          </a:p>
        </p:txBody>
      </p:sp>
    </p:spTree>
    <p:extLst>
      <p:ext uri="{BB962C8B-B14F-4D97-AF65-F5344CB8AC3E}">
        <p14:creationId xmlns:p14="http://schemas.microsoft.com/office/powerpoint/2010/main" val="249983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B16C6146-E59A-4063-97B7-A37522EBDAB7}" type="datetime1">
              <a:rPr lang="en-US" smtClean="0"/>
              <a:pPr/>
              <a:t>11/30/2020</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093287-434E-453F-9ABC-71B51E52BF02}" type="datetime1">
              <a:rPr lang="en-US" smtClean="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54C1C3-4F53-4C07-B1BF-C2A791A83441}" type="datetime1">
              <a:rPr lang="en-US" smtClean="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C0E9A2-C0DD-4D10-8E69-1C409C813B01}" type="datetime1">
              <a:rPr lang="en-US" smtClean="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4929EC-2AE5-44FA-9399-C36F2518F3D1}" type="datetime1">
              <a:rPr lang="en-US" smtClean="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052F4E-7640-4CD3-858A-C19F93A27A26}" type="datetime1">
              <a:rPr lang="en-US" smtClean="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375FFE-BB74-4412-AC90-22FA614C649B}" type="datetime1">
              <a:rPr lang="en-US" smtClean="0"/>
              <a:pPr/>
              <a:t>11/30/2020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BDCFB8-269F-4E69-B46A-AD65CCD87D53}" type="datetime1">
              <a:rPr lang="en-US" smtClean="0"/>
              <a:pPr/>
              <a:t>11/30/2020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8E616-5A7C-41A8-B494-C585FD5777FF}" type="datetime1">
              <a:rPr lang="en-US" smtClean="0"/>
              <a:pPr/>
              <a:t>11/30/2020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E4863-C756-4935-934F-F185909A55FC}" type="datetime1">
              <a:rPr lang="en-US" smtClean="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683650-5287-43F7-B2F6-FF55B8A21879}" type="datetime1">
              <a:rPr lang="en-US" smtClean="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F11B5-7160-4EF6-A2BC-C917EC1521CE}" type="datetime1">
              <a:rPr lang="en-US" smtClean="0"/>
              <a:pPr/>
              <a:t>11/30/2020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152400"/>
            <a:ext cx="6858000" cy="707886"/>
          </a:xfrm>
        </p:spPr>
        <p:txBody>
          <a:bodyPr/>
          <a:lstStyle/>
          <a:p>
            <a:pPr algn="l"/>
            <a:r>
              <a:rPr lang="en-US" dirty="0"/>
              <a:t>TOWN OF FREEPORT</a:t>
            </a:r>
          </a:p>
        </p:txBody>
      </p:sp>
      <p:sp>
        <p:nvSpPr>
          <p:cNvPr id="5" name="Subtitle 4"/>
          <p:cNvSpPr>
            <a:spLocks noGrp="1"/>
          </p:cNvSpPr>
          <p:nvPr>
            <p:ph type="subTitle" idx="1"/>
          </p:nvPr>
        </p:nvSpPr>
        <p:spPr>
          <a:xfrm>
            <a:off x="228600" y="762000"/>
            <a:ext cx="6858000" cy="461665"/>
          </a:xfrm>
        </p:spPr>
        <p:txBody>
          <a:bodyPr/>
          <a:lstStyle/>
          <a:p>
            <a:pPr algn="l"/>
            <a:r>
              <a:rPr lang="en-US" dirty="0"/>
              <a:t>FINANCIAL OVERVIEW</a:t>
            </a:r>
          </a:p>
        </p:txBody>
      </p:sp>
      <p:pic>
        <p:nvPicPr>
          <p:cNvPr id="7" name="Picture 6"/>
          <p:cNvPicPr/>
          <p:nvPr/>
        </p:nvPicPr>
        <p:blipFill>
          <a:blip r:embed="rId3" cstate="print"/>
          <a:srcRect/>
          <a:stretch>
            <a:fillRect/>
          </a:stretch>
        </p:blipFill>
        <p:spPr bwMode="auto">
          <a:xfrm>
            <a:off x="381000" y="5791200"/>
            <a:ext cx="1828800" cy="838200"/>
          </a:xfrm>
          <a:prstGeom prst="rect">
            <a:avLst/>
          </a:prstGeom>
          <a:noFill/>
          <a:ln w="9525">
            <a:noFill/>
            <a:miter lim="800000"/>
            <a:headEnd/>
            <a:tailEnd/>
          </a:ln>
        </p:spPr>
      </p:pic>
      <p:sp>
        <p:nvSpPr>
          <p:cNvPr id="9" name="Title 1"/>
          <p:cNvSpPr txBox="1">
            <a:spLocks/>
          </p:cNvSpPr>
          <p:nvPr/>
        </p:nvSpPr>
        <p:spPr bwMode="auto">
          <a:xfrm>
            <a:off x="381000" y="1280506"/>
            <a:ext cx="2324100" cy="1046440"/>
          </a:xfrm>
          <a:prstGeom prst="rect">
            <a:avLst/>
          </a:prstGeom>
          <a:noFill/>
          <a:ln>
            <a:miter lim="800000"/>
            <a:headEnd/>
            <a:tailEnd/>
          </a:ln>
        </p:spPr>
        <p:txBody>
          <a:bodyPr vert="horz" wrap="square" lIns="91440" tIns="45720" rIns="91440" bIns="45720" numCol="1" rtlCol="0" anchor="b" anchorCtr="0" compatLnSpc="1">
            <a:prstTxWarp prst="textNoShape">
              <a:avLst/>
            </a:prstTxWarp>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j-lt"/>
                <a:ea typeface="+mj-ea"/>
                <a:cs typeface="+mj-cs"/>
              </a:rPr>
              <a:t>Presented by: </a:t>
            </a:r>
            <a:br>
              <a:rPr kumimoji="0" lang="en-US" sz="1200" b="0" i="0" u="none" strike="noStrike" kern="1200" cap="none" spc="0" normalizeH="0" baseline="0" noProof="0" dirty="0">
                <a:ln>
                  <a:noFill/>
                </a:ln>
                <a:solidFill>
                  <a:schemeClr val="tx1"/>
                </a:solidFill>
                <a:effectLst/>
                <a:uLnTx/>
                <a:uFillTx/>
                <a:latin typeface="+mj-lt"/>
                <a:ea typeface="+mj-ea"/>
                <a:cs typeface="+mj-cs"/>
              </a:rPr>
            </a:br>
            <a:r>
              <a:rPr lang="en-US" sz="1200" dirty="0">
                <a:latin typeface="+mj-lt"/>
                <a:ea typeface="+mj-ea"/>
                <a:cs typeface="+mj-cs"/>
              </a:rPr>
              <a:t>Jennifer Conners</a:t>
            </a:r>
            <a:br>
              <a:rPr kumimoji="0" lang="en-US" sz="1200" b="0" i="0" u="none" strike="noStrike" kern="1200" cap="none" spc="0" normalizeH="0" baseline="0" noProof="0" dirty="0">
                <a:ln>
                  <a:noFill/>
                </a:ln>
                <a:solidFill>
                  <a:schemeClr val="tx1"/>
                </a:solidFill>
                <a:effectLst/>
                <a:uLnTx/>
                <a:uFillTx/>
                <a:latin typeface="+mj-lt"/>
                <a:ea typeface="+mj-ea"/>
                <a:cs typeface="+mj-cs"/>
              </a:rPr>
            </a:br>
            <a:r>
              <a:rPr kumimoji="0" lang="en-US" sz="1200" b="0" i="1" u="none" strike="noStrike" kern="1200" cap="none" spc="0" normalizeH="0" baseline="0" noProof="0" dirty="0">
                <a:ln>
                  <a:noFill/>
                </a:ln>
                <a:solidFill>
                  <a:schemeClr val="tx2">
                    <a:lumMod val="60000"/>
                    <a:lumOff val="40000"/>
                  </a:schemeClr>
                </a:solidFill>
                <a:effectLst/>
                <a:uLnTx/>
                <a:uFillTx/>
                <a:latin typeface="+mj-lt"/>
                <a:ea typeface="+mj-ea"/>
                <a:cs typeface="+mj-cs"/>
              </a:rPr>
              <a:t>RUNYON KERSTEEN OUELLETTE</a:t>
            </a:r>
            <a:br>
              <a:rPr kumimoji="0" lang="en-US" sz="1200" b="0" i="1" u="none" strike="noStrike" kern="1200" cap="none" spc="0" normalizeH="0" baseline="0" noProof="0" dirty="0">
                <a:ln>
                  <a:noFill/>
                </a:ln>
                <a:solidFill>
                  <a:schemeClr val="hlink"/>
                </a:solidFill>
                <a:effectLst/>
                <a:uLnTx/>
                <a:uFillTx/>
                <a:latin typeface="+mj-lt"/>
                <a:ea typeface="+mj-ea"/>
                <a:cs typeface="+mj-cs"/>
              </a:rPr>
            </a:br>
            <a:br>
              <a:rPr kumimoji="0" lang="en-US" sz="1200" b="0" i="0" u="none" strike="noStrike" kern="1200" cap="none" spc="0" normalizeH="0" baseline="0" noProof="0" dirty="0">
                <a:ln>
                  <a:noFill/>
                </a:ln>
                <a:solidFill>
                  <a:schemeClr val="tx1"/>
                </a:solidFill>
                <a:effectLst/>
                <a:uLnTx/>
                <a:uFillTx/>
                <a:latin typeface="+mj-lt"/>
                <a:ea typeface="+mj-ea"/>
                <a:cs typeface="+mj-cs"/>
              </a:rPr>
            </a:b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Rectangle 6"/>
          <p:cNvSpPr>
            <a:spLocks noChangeArrowheads="1"/>
          </p:cNvSpPr>
          <p:nvPr/>
        </p:nvSpPr>
        <p:spPr bwMode="auto">
          <a:xfrm>
            <a:off x="2438400" y="2126884"/>
            <a:ext cx="5257800" cy="2000548"/>
          </a:xfrm>
          <a:prstGeom prst="rect">
            <a:avLst/>
          </a:prstGeom>
          <a:noFill/>
          <a:ln w="9525">
            <a:noFill/>
            <a:miter lim="800000"/>
            <a:headEnd/>
            <a:tailEnd/>
          </a:ln>
        </p:spPr>
        <p:txBody>
          <a:bodyPr wrap="square">
            <a:spAutoFit/>
          </a:bodyPr>
          <a:lstStyle/>
          <a:p>
            <a:pPr marL="342900" indent="-342900" algn="l"/>
            <a:r>
              <a:rPr lang="en-US" sz="1400" u="sng" dirty="0">
                <a:latin typeface="Calibri" pitchFamily="34" charset="0"/>
              </a:rPr>
              <a:t>INSIDE</a:t>
            </a:r>
          </a:p>
          <a:p>
            <a:pPr marL="342900" indent="-342900" algn="l">
              <a:buFont typeface="+mj-lt"/>
              <a:buAutoNum type="arabicPeriod" startAt="2"/>
            </a:pPr>
            <a:r>
              <a:rPr lang="en-US" sz="1400" dirty="0">
                <a:latin typeface="Calibri" pitchFamily="34" charset="0"/>
              </a:rPr>
              <a:t>Summary of Audit Results</a:t>
            </a:r>
          </a:p>
          <a:p>
            <a:pPr marL="342900" indent="-342900" algn="l">
              <a:buFont typeface="+mj-lt"/>
              <a:buAutoNum type="arabicPeriod" startAt="2"/>
            </a:pPr>
            <a:r>
              <a:rPr lang="en-US" sz="1400" dirty="0">
                <a:latin typeface="Calibri" pitchFamily="34" charset="0"/>
              </a:rPr>
              <a:t>General Fund – Fund Balance</a:t>
            </a:r>
          </a:p>
          <a:p>
            <a:pPr marL="342900" indent="-342900" algn="l">
              <a:buFont typeface="+mj-lt"/>
              <a:buAutoNum type="arabicPeriod" startAt="2"/>
            </a:pPr>
            <a:r>
              <a:rPr lang="en-US" sz="1400" dirty="0">
                <a:latin typeface="Calibri" pitchFamily="34" charset="0"/>
              </a:rPr>
              <a:t>General Fund – Revenues (Budget vs. Actual)</a:t>
            </a:r>
          </a:p>
          <a:p>
            <a:pPr marL="342900" indent="-342900" algn="l">
              <a:buFont typeface="+mj-lt"/>
              <a:buAutoNum type="arabicPeriod" startAt="2"/>
            </a:pPr>
            <a:r>
              <a:rPr lang="en-US" sz="1400" dirty="0">
                <a:latin typeface="Calibri" pitchFamily="34" charset="0"/>
              </a:rPr>
              <a:t>General Fund – Expenditures (Budget vs. Actual)</a:t>
            </a:r>
          </a:p>
          <a:p>
            <a:pPr marL="342900" indent="-342900" algn="l">
              <a:buFont typeface="+mj-lt"/>
              <a:buAutoNum type="arabicPeriod" startAt="2"/>
            </a:pPr>
            <a:r>
              <a:rPr lang="en-US" sz="1400" dirty="0">
                <a:latin typeface="Calibri" pitchFamily="34" charset="0"/>
              </a:rPr>
              <a:t>General Fund Unassigned Fund Balance as a Percentage of Budget</a:t>
            </a:r>
          </a:p>
          <a:p>
            <a:pPr marL="342900" indent="-342900" algn="l">
              <a:buFont typeface="+mj-lt"/>
              <a:buAutoNum type="arabicPeriod" startAt="2"/>
            </a:pPr>
            <a:r>
              <a:rPr lang="en-US" sz="1400" dirty="0">
                <a:latin typeface="Calibri" pitchFamily="34" charset="0"/>
              </a:rPr>
              <a:t>General Fund – Expenditures (Pie Chart) FY 2020 and FY 2019</a:t>
            </a:r>
          </a:p>
          <a:p>
            <a:pPr marL="342900" indent="-342900" algn="l">
              <a:buFont typeface="+mj-lt"/>
              <a:buAutoNum type="arabicPeriod" startAt="2"/>
            </a:pPr>
            <a:endParaRPr lang="en-US" sz="1200" dirty="0">
              <a:latin typeface="Calibri" pitchFamily="34" charset="0"/>
            </a:endParaRPr>
          </a:p>
        </p:txBody>
      </p:sp>
      <p:sp>
        <p:nvSpPr>
          <p:cNvPr id="11" name="Rectangle 17"/>
          <p:cNvSpPr>
            <a:spLocks noChangeArrowheads="1"/>
          </p:cNvSpPr>
          <p:nvPr/>
        </p:nvSpPr>
        <p:spPr bwMode="auto">
          <a:xfrm>
            <a:off x="2514600" y="4800600"/>
            <a:ext cx="6477000" cy="1569660"/>
          </a:xfrm>
          <a:prstGeom prst="rect">
            <a:avLst/>
          </a:prstGeom>
          <a:noFill/>
          <a:ln w="9525">
            <a:noFill/>
            <a:miter lim="800000"/>
            <a:headEnd/>
            <a:tailEnd/>
          </a:ln>
        </p:spPr>
        <p:txBody>
          <a:bodyPr wrap="square">
            <a:spAutoFit/>
          </a:bodyPr>
          <a:lstStyle/>
          <a:p>
            <a:pPr algn="l"/>
            <a:r>
              <a:rPr lang="en-US" sz="1200" b="1" i="1" u="sng" dirty="0">
                <a:latin typeface="Calibri" pitchFamily="34" charset="0"/>
              </a:rPr>
              <a:t>About this presentation</a:t>
            </a:r>
          </a:p>
          <a:p>
            <a:pPr algn="l"/>
            <a:r>
              <a:rPr lang="en-US" sz="1200" dirty="0">
                <a:latin typeface="Calibri" pitchFamily="34" charset="0"/>
              </a:rPr>
              <a:t>This presentation is intended as a tool to assist the Town of Freeport’s Council and management in understanding its financial operating results.  The information contained in this publication should be read in conjunction with the audited financial statements and related disclosures and should not be used for any other purposes without the expressed consent of </a:t>
            </a:r>
            <a:r>
              <a:rPr lang="en-US" sz="1200" i="1" dirty="0">
                <a:solidFill>
                  <a:schemeClr val="tx2">
                    <a:lumMod val="60000"/>
                    <a:lumOff val="40000"/>
                  </a:schemeClr>
                </a:solidFill>
                <a:latin typeface="Calibri" pitchFamily="34" charset="0"/>
              </a:rPr>
              <a:t>RUNYON KERSTEEN OUELLETTE</a:t>
            </a:r>
            <a:r>
              <a:rPr lang="en-US" sz="1200" dirty="0">
                <a:latin typeface="Calibri" pitchFamily="34" charset="0"/>
              </a:rPr>
              <a:t>.  </a:t>
            </a:r>
          </a:p>
          <a:p>
            <a:pPr algn="l"/>
            <a:endParaRPr lang="en-US" sz="1200" dirty="0">
              <a:latin typeface="Calibri" pitchFamily="34" charset="0"/>
            </a:endParaRPr>
          </a:p>
          <a:p>
            <a:pPr algn="l"/>
            <a:r>
              <a:rPr lang="en-US" sz="1200" dirty="0">
                <a:latin typeface="Calibri" pitchFamily="34" charset="0"/>
              </a:rPr>
              <a:t>Please contact us at 207-773-2986 or 1-800-486-1784</a:t>
            </a:r>
            <a:br>
              <a:rPr lang="en-US" sz="1200" dirty="0">
                <a:latin typeface="Calibri" pitchFamily="34" charset="0"/>
              </a:rPr>
            </a:br>
            <a:r>
              <a:rPr lang="en-US" sz="1200" dirty="0">
                <a:latin typeface="Calibri" pitchFamily="34" charset="0"/>
              </a:rPr>
              <a:t>20 Long Creek Drive, South Portland, ME 04106.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152400"/>
            <a:ext cx="6858000" cy="707886"/>
          </a:xfrm>
        </p:spPr>
        <p:txBody>
          <a:bodyPr/>
          <a:lstStyle/>
          <a:p>
            <a:pPr algn="l"/>
            <a:r>
              <a:rPr lang="en-US" dirty="0"/>
              <a:t>TOWN OF FREEPORT</a:t>
            </a:r>
          </a:p>
        </p:txBody>
      </p:sp>
      <p:sp>
        <p:nvSpPr>
          <p:cNvPr id="5" name="Subtitle 4"/>
          <p:cNvSpPr>
            <a:spLocks noGrp="1"/>
          </p:cNvSpPr>
          <p:nvPr>
            <p:ph type="subTitle" idx="1"/>
          </p:nvPr>
        </p:nvSpPr>
        <p:spPr>
          <a:xfrm>
            <a:off x="228600" y="762000"/>
            <a:ext cx="6858000" cy="461665"/>
          </a:xfrm>
        </p:spPr>
        <p:txBody>
          <a:bodyPr/>
          <a:lstStyle/>
          <a:p>
            <a:pPr algn="l"/>
            <a:r>
              <a:rPr lang="en-US" dirty="0"/>
              <a:t>SUMMARY OF AUDIT RESULTS</a:t>
            </a:r>
          </a:p>
        </p:txBody>
      </p:sp>
      <p:pic>
        <p:nvPicPr>
          <p:cNvPr id="7" name="Picture 6"/>
          <p:cNvPicPr/>
          <p:nvPr/>
        </p:nvPicPr>
        <p:blipFill>
          <a:blip r:embed="rId3" cstate="print"/>
          <a:srcRect/>
          <a:stretch>
            <a:fillRect/>
          </a:stretch>
        </p:blipFill>
        <p:spPr bwMode="auto">
          <a:xfrm>
            <a:off x="381000" y="6019800"/>
            <a:ext cx="1828800" cy="609600"/>
          </a:xfrm>
          <a:prstGeom prst="rect">
            <a:avLst/>
          </a:prstGeom>
          <a:noFill/>
          <a:ln w="9525">
            <a:noFill/>
            <a:miter lim="800000"/>
            <a:headEnd/>
            <a:tailEnd/>
          </a:ln>
        </p:spPr>
      </p:pic>
      <p:sp>
        <p:nvSpPr>
          <p:cNvPr id="2" name="TextBox 1"/>
          <p:cNvSpPr txBox="1"/>
          <p:nvPr/>
        </p:nvSpPr>
        <p:spPr>
          <a:xfrm>
            <a:off x="1828800" y="1745010"/>
            <a:ext cx="6043899" cy="3416320"/>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US" b="1" dirty="0"/>
              <a:t>Timing of the Audit</a:t>
            </a:r>
          </a:p>
          <a:p>
            <a:pPr marL="742950" lvl="1" indent="-285750">
              <a:lnSpc>
                <a:spcPct val="150000"/>
              </a:lnSpc>
              <a:buFont typeface="Arial" panose="020B0604020202020204" pitchFamily="34" charset="0"/>
              <a:buChar char="•"/>
            </a:pPr>
            <a:r>
              <a:rPr lang="en-US" dirty="0"/>
              <a:t>Pre-audit May 11-12, 2020</a:t>
            </a:r>
          </a:p>
          <a:p>
            <a:pPr marL="742950" lvl="1" indent="-285750">
              <a:lnSpc>
                <a:spcPct val="150000"/>
              </a:lnSpc>
              <a:buFont typeface="Arial" panose="020B0604020202020204" pitchFamily="34" charset="0"/>
              <a:buChar char="•"/>
            </a:pPr>
            <a:r>
              <a:rPr lang="en-US" dirty="0"/>
              <a:t>Audit week of August 3, 2020</a:t>
            </a:r>
          </a:p>
          <a:p>
            <a:pPr marL="742950" lvl="1" indent="-285750">
              <a:lnSpc>
                <a:spcPct val="150000"/>
              </a:lnSpc>
              <a:buFont typeface="Arial" panose="020B0604020202020204" pitchFamily="34" charset="0"/>
              <a:buChar char="•"/>
            </a:pPr>
            <a:r>
              <a:rPr lang="en-US" dirty="0"/>
              <a:t>Reports issued November 23, 2020</a:t>
            </a:r>
          </a:p>
          <a:p>
            <a:pPr marL="285750" indent="-285750">
              <a:lnSpc>
                <a:spcPct val="150000"/>
              </a:lnSpc>
              <a:buFont typeface="Arial" panose="020B0604020202020204" pitchFamily="34" charset="0"/>
              <a:buChar char="•"/>
            </a:pPr>
            <a:r>
              <a:rPr lang="en-US" b="1" dirty="0"/>
              <a:t>Report Required by Government Auditing Standards (GAS)</a:t>
            </a:r>
          </a:p>
          <a:p>
            <a:pPr marL="742950" lvl="1" indent="-285750">
              <a:lnSpc>
                <a:spcPct val="150000"/>
              </a:lnSpc>
              <a:buFont typeface="Arial" panose="020B0604020202020204" pitchFamily="34" charset="0"/>
              <a:buChar char="•"/>
            </a:pPr>
            <a:r>
              <a:rPr lang="en-US" dirty="0"/>
              <a:t>No material weaknesses</a:t>
            </a:r>
          </a:p>
          <a:p>
            <a:pPr marL="742950" lvl="1" indent="-285750">
              <a:lnSpc>
                <a:spcPct val="150000"/>
              </a:lnSpc>
              <a:buFont typeface="Arial" panose="020B0604020202020204" pitchFamily="34" charset="0"/>
              <a:buChar char="•"/>
            </a:pPr>
            <a:r>
              <a:rPr lang="en-US" dirty="0"/>
              <a:t>No significant deficiencies</a:t>
            </a:r>
          </a:p>
          <a:p>
            <a:pPr marL="285750" indent="-285750">
              <a:lnSpc>
                <a:spcPct val="150000"/>
              </a:lnSpc>
              <a:buFont typeface="Arial" panose="020B0604020202020204" pitchFamily="34" charset="0"/>
              <a:buChar char="•"/>
            </a:pPr>
            <a:r>
              <a:rPr lang="en-US" b="1" dirty="0"/>
              <a:t>Financial Statement Opinion - Unmodified</a:t>
            </a:r>
          </a:p>
        </p:txBody>
      </p:sp>
      <p:sp>
        <p:nvSpPr>
          <p:cNvPr id="6" name="Slide Number Placeholder 7"/>
          <p:cNvSpPr>
            <a:spLocks noGrp="1"/>
          </p:cNvSpPr>
          <p:nvPr>
            <p:ph type="sldNum" sz="quarter" idx="12"/>
          </p:nvPr>
        </p:nvSpPr>
        <p:spPr>
          <a:xfrm>
            <a:off x="6553200" y="6356350"/>
            <a:ext cx="2133600" cy="365125"/>
          </a:xfrm>
        </p:spPr>
        <p:txBody>
          <a:bodyPr/>
          <a:lstStyle/>
          <a:p>
            <a:r>
              <a:rPr lang="en-US" dirty="0"/>
              <a:t>2</a:t>
            </a:r>
          </a:p>
        </p:txBody>
      </p:sp>
    </p:spTree>
    <p:extLst>
      <p:ext uri="{BB962C8B-B14F-4D97-AF65-F5344CB8AC3E}">
        <p14:creationId xmlns:p14="http://schemas.microsoft.com/office/powerpoint/2010/main" val="75970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a:t>TOWN OF FREEPORT</a:t>
            </a:r>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a:solidFill>
                  <a:schemeClr val="accent1">
                    <a:lumMod val="75000"/>
                  </a:schemeClr>
                </a:solidFill>
              </a:rPr>
              <a:t>General Fund </a:t>
            </a:r>
            <a:r>
              <a:rPr lang="en-US" sz="2400" dirty="0">
                <a:solidFill>
                  <a:schemeClr val="accent1">
                    <a:lumMod val="75000"/>
                  </a:schemeClr>
                </a:solidFill>
              </a:rPr>
              <a:t>– Fund Balance</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extLst>
              <p:ext uri="{D42A27DB-BD31-4B8C-83A1-F6EECF244321}">
                <p14:modId xmlns:p14="http://schemas.microsoft.com/office/powerpoint/2010/main" val="1009569900"/>
              </p:ext>
            </p:extLst>
          </p:nvPr>
        </p:nvGraphicFramePr>
        <p:xfrm>
          <a:off x="381000" y="1442704"/>
          <a:ext cx="8382000" cy="4201081"/>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3</a:t>
            </a:fld>
            <a:endParaRPr lang="en-US" dirty="0"/>
          </a:p>
        </p:txBody>
      </p:sp>
      <p:sp>
        <p:nvSpPr>
          <p:cNvPr id="9" name="TextBox 8"/>
          <p:cNvSpPr txBox="1"/>
          <p:nvPr/>
        </p:nvSpPr>
        <p:spPr>
          <a:xfrm>
            <a:off x="2143018" y="5598081"/>
            <a:ext cx="6553200" cy="1046440"/>
          </a:xfrm>
          <a:prstGeom prst="rect">
            <a:avLst/>
          </a:prstGeom>
          <a:noFill/>
        </p:spPr>
        <p:txBody>
          <a:bodyPr wrap="square" rtlCol="0">
            <a:spAutoFit/>
          </a:bodyPr>
          <a:lstStyle/>
          <a:p>
            <a:r>
              <a:rPr lang="en-US" sz="1400" b="1" i="1" dirty="0">
                <a:solidFill>
                  <a:schemeClr val="tx2">
                    <a:lumMod val="60000"/>
                    <a:lumOff val="40000"/>
                  </a:schemeClr>
                </a:solidFill>
              </a:rPr>
              <a:t>Observations:  </a:t>
            </a:r>
          </a:p>
          <a:p>
            <a:pPr marL="285750" indent="-285750">
              <a:buFont typeface="Arial" panose="020B0604020202020204" pitchFamily="34" charset="0"/>
              <a:buChar char="•"/>
            </a:pPr>
            <a:r>
              <a:rPr lang="en-US" sz="1200" dirty="0"/>
              <a:t>Total fund balance increased $937,639 since FY 2016, or 14%.</a:t>
            </a:r>
          </a:p>
          <a:p>
            <a:pPr marL="285750" indent="-285750">
              <a:buFont typeface="Arial" panose="020B0604020202020204" pitchFamily="34" charset="0"/>
              <a:buChar char="•"/>
            </a:pPr>
            <a:r>
              <a:rPr lang="en-US" sz="1200" dirty="0"/>
              <a:t>The largest increase has been in unassigned fund balance, with a 21% increase from 2016 – 2020.</a:t>
            </a:r>
          </a:p>
          <a:p>
            <a:pPr marL="285750" indent="-285750">
              <a:buFont typeface="Arial" panose="020B0604020202020204" pitchFamily="34" charset="0"/>
              <a:buChar char="•"/>
            </a:pPr>
            <a:r>
              <a:rPr lang="en-US" sz="1200" dirty="0"/>
              <a:t>Assigned fund balance, which represents the budgeted use of fund balance, has decreased 14% from 2016 - 2020.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a:t>TOWN OF FREEPORT</a:t>
            </a:r>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7620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a:solidFill>
                  <a:schemeClr val="accent1">
                    <a:lumMod val="75000"/>
                  </a:schemeClr>
                </a:solidFill>
              </a:rPr>
              <a:t>General Fund Revenues</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862272203"/>
              </p:ext>
            </p:extLst>
          </p:nvPr>
        </p:nvGraphicFramePr>
        <p:xfrm>
          <a:off x="457201" y="1219200"/>
          <a:ext cx="5638798" cy="4614333"/>
        </p:xfrm>
        <a:graphic>
          <a:graphicData uri="http://schemas.openxmlformats.org/drawingml/2006/table">
            <a:tbl>
              <a:tblPr firstRow="1" lastRow="1" bandRow="1">
                <a:tableStyleId>{5C22544A-7EE6-4342-B048-85BDC9FD1C3A}</a:tableStyleId>
              </a:tblPr>
              <a:tblGrid>
                <a:gridCol w="2032291">
                  <a:extLst>
                    <a:ext uri="{9D8B030D-6E8A-4147-A177-3AD203B41FA5}">
                      <a16:colId xmlns:a16="http://schemas.microsoft.com/office/drawing/2014/main" val="20000"/>
                    </a:ext>
                  </a:extLst>
                </a:gridCol>
                <a:gridCol w="1135692">
                  <a:extLst>
                    <a:ext uri="{9D8B030D-6E8A-4147-A177-3AD203B41FA5}">
                      <a16:colId xmlns:a16="http://schemas.microsoft.com/office/drawing/2014/main" val="20001"/>
                    </a:ext>
                  </a:extLst>
                </a:gridCol>
                <a:gridCol w="1225352">
                  <a:extLst>
                    <a:ext uri="{9D8B030D-6E8A-4147-A177-3AD203B41FA5}">
                      <a16:colId xmlns:a16="http://schemas.microsoft.com/office/drawing/2014/main" val="20002"/>
                    </a:ext>
                  </a:extLst>
                </a:gridCol>
                <a:gridCol w="1245463">
                  <a:extLst>
                    <a:ext uri="{9D8B030D-6E8A-4147-A177-3AD203B41FA5}">
                      <a16:colId xmlns:a16="http://schemas.microsoft.com/office/drawing/2014/main" val="20003"/>
                    </a:ext>
                  </a:extLst>
                </a:gridCol>
              </a:tblGrid>
              <a:tr h="357554">
                <a:tc>
                  <a:txBody>
                    <a:bodyPr/>
                    <a:lstStyle/>
                    <a:p>
                      <a:endParaRPr lang="en-US" sz="1200" dirty="0"/>
                    </a:p>
                  </a:txBody>
                  <a:tcPr/>
                </a:tc>
                <a:tc>
                  <a:txBody>
                    <a:bodyPr/>
                    <a:lstStyle/>
                    <a:p>
                      <a:pPr algn="ctr"/>
                      <a:r>
                        <a:rPr lang="en-US" sz="1200" dirty="0"/>
                        <a:t>Budget</a:t>
                      </a:r>
                    </a:p>
                  </a:txBody>
                  <a:tcPr/>
                </a:tc>
                <a:tc>
                  <a:txBody>
                    <a:bodyPr/>
                    <a:lstStyle/>
                    <a:p>
                      <a:pPr algn="ctr"/>
                      <a:r>
                        <a:rPr lang="en-US" sz="1200" dirty="0"/>
                        <a:t>Actual</a:t>
                      </a:r>
                    </a:p>
                  </a:txBody>
                  <a:tcPr/>
                </a:tc>
                <a:tc>
                  <a:txBody>
                    <a:bodyPr/>
                    <a:lstStyle/>
                    <a:p>
                      <a:pPr algn="ctr"/>
                      <a:r>
                        <a:rPr lang="en-US" sz="1200" dirty="0"/>
                        <a:t>Variance</a:t>
                      </a:r>
                    </a:p>
                  </a:txBody>
                  <a:tcPr/>
                </a:tc>
                <a:extLst>
                  <a:ext uri="{0D108BD9-81ED-4DB2-BD59-A6C34878D82A}">
                    <a16:rowId xmlns:a16="http://schemas.microsoft.com/office/drawing/2014/main" val="10000"/>
                  </a:ext>
                </a:extLst>
              </a:tr>
              <a:tr h="357554">
                <a:tc>
                  <a:txBody>
                    <a:bodyPr/>
                    <a:lstStyle/>
                    <a:p>
                      <a:r>
                        <a:rPr lang="en-US" sz="1200" dirty="0"/>
                        <a:t>Taxes </a:t>
                      </a:r>
                    </a:p>
                  </a:txBody>
                  <a:tcPr>
                    <a:solidFill>
                      <a:schemeClr val="accent1">
                        <a:lumMod val="20000"/>
                        <a:lumOff val="80000"/>
                      </a:schemeClr>
                    </a:solidFill>
                  </a:tcPr>
                </a:tc>
                <a:tc>
                  <a:txBody>
                    <a:bodyPr/>
                    <a:lstStyle/>
                    <a:p>
                      <a:pPr algn="ctr"/>
                      <a:r>
                        <a:rPr lang="en-US" sz="1200" dirty="0"/>
                        <a:t>$ 27,046,780</a:t>
                      </a:r>
                    </a:p>
                  </a:txBody>
                  <a:tcPr>
                    <a:solidFill>
                      <a:schemeClr val="accent1">
                        <a:lumMod val="20000"/>
                        <a:lumOff val="80000"/>
                      </a:schemeClr>
                    </a:solidFill>
                  </a:tcPr>
                </a:tc>
                <a:tc>
                  <a:txBody>
                    <a:bodyPr/>
                    <a:lstStyle/>
                    <a:p>
                      <a:pPr algn="ctr"/>
                      <a:r>
                        <a:rPr lang="en-US" sz="1200" dirty="0"/>
                        <a:t>27,677,953</a:t>
                      </a:r>
                    </a:p>
                  </a:txBody>
                  <a:tcPr>
                    <a:solidFill>
                      <a:schemeClr val="accent1">
                        <a:lumMod val="20000"/>
                        <a:lumOff val="80000"/>
                      </a:schemeClr>
                    </a:solidFill>
                  </a:tcPr>
                </a:tc>
                <a:tc>
                  <a:txBody>
                    <a:bodyPr/>
                    <a:lstStyle/>
                    <a:p>
                      <a:pPr algn="ctr"/>
                      <a:r>
                        <a:rPr lang="en-US" sz="1200" dirty="0"/>
                        <a:t>631,173</a:t>
                      </a:r>
                    </a:p>
                  </a:txBody>
                  <a:tcPr>
                    <a:solidFill>
                      <a:schemeClr val="accent1">
                        <a:lumMod val="20000"/>
                        <a:lumOff val="80000"/>
                      </a:schemeClr>
                    </a:solidFill>
                  </a:tcPr>
                </a:tc>
                <a:extLst>
                  <a:ext uri="{0D108BD9-81ED-4DB2-BD59-A6C34878D82A}">
                    <a16:rowId xmlns:a16="http://schemas.microsoft.com/office/drawing/2014/main" val="10001"/>
                  </a:ext>
                </a:extLst>
              </a:tr>
              <a:tr h="357554">
                <a:tc>
                  <a:txBody>
                    <a:bodyPr/>
                    <a:lstStyle/>
                    <a:p>
                      <a:r>
                        <a:rPr lang="en-US" sz="1200" dirty="0"/>
                        <a:t>Licenses</a:t>
                      </a:r>
                      <a:r>
                        <a:rPr lang="en-US" sz="1200" baseline="0" dirty="0"/>
                        <a:t> and Permits</a:t>
                      </a:r>
                      <a:endParaRPr lang="en-US" sz="1200" dirty="0"/>
                    </a:p>
                  </a:txBody>
                  <a:tcPr>
                    <a:solidFill>
                      <a:schemeClr val="accent1">
                        <a:lumMod val="40000"/>
                        <a:lumOff val="60000"/>
                      </a:schemeClr>
                    </a:solidFill>
                  </a:tcPr>
                </a:tc>
                <a:tc>
                  <a:txBody>
                    <a:bodyPr/>
                    <a:lstStyle/>
                    <a:p>
                      <a:pPr algn="ctr"/>
                      <a:r>
                        <a:rPr lang="en-US" sz="1200" dirty="0"/>
                        <a:t>307,900</a:t>
                      </a:r>
                    </a:p>
                  </a:txBody>
                  <a:tcPr>
                    <a:solidFill>
                      <a:schemeClr val="accent1">
                        <a:lumMod val="40000"/>
                        <a:lumOff val="60000"/>
                      </a:schemeClr>
                    </a:solidFill>
                  </a:tcPr>
                </a:tc>
                <a:tc>
                  <a:txBody>
                    <a:bodyPr/>
                    <a:lstStyle/>
                    <a:p>
                      <a:pPr algn="ctr"/>
                      <a:r>
                        <a:rPr lang="en-US" sz="1200" dirty="0"/>
                        <a:t>339,538</a:t>
                      </a:r>
                    </a:p>
                  </a:txBody>
                  <a:tcPr>
                    <a:solidFill>
                      <a:schemeClr val="accent1">
                        <a:lumMod val="40000"/>
                        <a:lumOff val="60000"/>
                      </a:schemeClr>
                    </a:solidFill>
                  </a:tcPr>
                </a:tc>
                <a:tc>
                  <a:txBody>
                    <a:bodyPr/>
                    <a:lstStyle/>
                    <a:p>
                      <a:pPr algn="ctr"/>
                      <a:r>
                        <a:rPr lang="en-US" sz="1200" dirty="0"/>
                        <a:t>31,638</a:t>
                      </a:r>
                    </a:p>
                  </a:txBody>
                  <a:tcPr>
                    <a:solidFill>
                      <a:schemeClr val="accent1">
                        <a:lumMod val="40000"/>
                        <a:lumOff val="60000"/>
                      </a:schemeClr>
                    </a:solidFill>
                  </a:tcPr>
                </a:tc>
                <a:extLst>
                  <a:ext uri="{0D108BD9-81ED-4DB2-BD59-A6C34878D82A}">
                    <a16:rowId xmlns:a16="http://schemas.microsoft.com/office/drawing/2014/main" val="10002"/>
                  </a:ext>
                </a:extLst>
              </a:tr>
              <a:tr h="357554">
                <a:tc>
                  <a:txBody>
                    <a:bodyPr/>
                    <a:lstStyle/>
                    <a:p>
                      <a:r>
                        <a:rPr lang="en-US" sz="1200" dirty="0"/>
                        <a:t>Intergovernmental</a:t>
                      </a:r>
                    </a:p>
                  </a:txBody>
                  <a:tcPr>
                    <a:solidFill>
                      <a:schemeClr val="accent1">
                        <a:lumMod val="20000"/>
                        <a:lumOff val="80000"/>
                      </a:schemeClr>
                    </a:solidFill>
                  </a:tcPr>
                </a:tc>
                <a:tc>
                  <a:txBody>
                    <a:bodyPr/>
                    <a:lstStyle/>
                    <a:p>
                      <a:pPr algn="ctr"/>
                      <a:r>
                        <a:rPr lang="en-US" sz="1200" dirty="0"/>
                        <a:t>1,651,000</a:t>
                      </a:r>
                    </a:p>
                  </a:txBody>
                  <a:tcPr>
                    <a:solidFill>
                      <a:schemeClr val="accent1">
                        <a:lumMod val="20000"/>
                        <a:lumOff val="80000"/>
                      </a:schemeClr>
                    </a:solidFill>
                  </a:tcPr>
                </a:tc>
                <a:tc>
                  <a:txBody>
                    <a:bodyPr/>
                    <a:lstStyle/>
                    <a:p>
                      <a:pPr algn="ctr"/>
                      <a:r>
                        <a:rPr lang="en-US" sz="1200" dirty="0"/>
                        <a:t>1,906,484</a:t>
                      </a:r>
                    </a:p>
                  </a:txBody>
                  <a:tcPr>
                    <a:solidFill>
                      <a:schemeClr val="accent1">
                        <a:lumMod val="20000"/>
                        <a:lumOff val="80000"/>
                      </a:schemeClr>
                    </a:solidFill>
                  </a:tcPr>
                </a:tc>
                <a:tc>
                  <a:txBody>
                    <a:bodyPr/>
                    <a:lstStyle/>
                    <a:p>
                      <a:pPr algn="ctr"/>
                      <a:r>
                        <a:rPr lang="en-US" sz="1200" dirty="0"/>
                        <a:t>255,484</a:t>
                      </a:r>
                    </a:p>
                  </a:txBody>
                  <a:tcPr>
                    <a:solidFill>
                      <a:schemeClr val="accent1">
                        <a:lumMod val="20000"/>
                        <a:lumOff val="80000"/>
                      </a:schemeClr>
                    </a:solidFill>
                  </a:tcPr>
                </a:tc>
                <a:extLst>
                  <a:ext uri="{0D108BD9-81ED-4DB2-BD59-A6C34878D82A}">
                    <a16:rowId xmlns:a16="http://schemas.microsoft.com/office/drawing/2014/main" val="10003"/>
                  </a:ext>
                </a:extLst>
              </a:tr>
              <a:tr h="357554">
                <a:tc>
                  <a:txBody>
                    <a:bodyPr/>
                    <a:lstStyle/>
                    <a:p>
                      <a:r>
                        <a:rPr lang="en-US" sz="1200" dirty="0"/>
                        <a:t>Charges</a:t>
                      </a:r>
                      <a:r>
                        <a:rPr lang="en-US" sz="1200" baseline="0" dirty="0"/>
                        <a:t> for Services</a:t>
                      </a:r>
                      <a:endParaRPr lang="en-US" sz="1200" dirty="0"/>
                    </a:p>
                  </a:txBody>
                  <a:tcPr>
                    <a:solidFill>
                      <a:schemeClr val="accent1">
                        <a:lumMod val="40000"/>
                        <a:lumOff val="60000"/>
                      </a:schemeClr>
                    </a:solidFill>
                  </a:tcPr>
                </a:tc>
                <a:tc>
                  <a:txBody>
                    <a:bodyPr/>
                    <a:lstStyle/>
                    <a:p>
                      <a:pPr algn="ctr"/>
                      <a:r>
                        <a:rPr lang="en-US" sz="1200" dirty="0"/>
                        <a:t>164,000</a:t>
                      </a:r>
                    </a:p>
                  </a:txBody>
                  <a:tcPr>
                    <a:solidFill>
                      <a:schemeClr val="accent1">
                        <a:lumMod val="40000"/>
                        <a:lumOff val="60000"/>
                      </a:schemeClr>
                    </a:solidFill>
                  </a:tcPr>
                </a:tc>
                <a:tc>
                  <a:txBody>
                    <a:bodyPr/>
                    <a:lstStyle/>
                    <a:p>
                      <a:pPr algn="ctr"/>
                      <a:r>
                        <a:rPr lang="en-US" sz="1200" dirty="0"/>
                        <a:t>309,665</a:t>
                      </a:r>
                    </a:p>
                  </a:txBody>
                  <a:tcPr>
                    <a:solidFill>
                      <a:schemeClr val="accent1">
                        <a:lumMod val="40000"/>
                        <a:lumOff val="60000"/>
                      </a:schemeClr>
                    </a:solidFill>
                  </a:tcPr>
                </a:tc>
                <a:tc>
                  <a:txBody>
                    <a:bodyPr/>
                    <a:lstStyle/>
                    <a:p>
                      <a:pPr algn="ctr"/>
                      <a:r>
                        <a:rPr lang="en-US" sz="1200" dirty="0"/>
                        <a:t>145,665</a:t>
                      </a:r>
                    </a:p>
                  </a:txBody>
                  <a:tcPr>
                    <a:solidFill>
                      <a:schemeClr val="accent1">
                        <a:lumMod val="40000"/>
                        <a:lumOff val="60000"/>
                      </a:schemeClr>
                    </a:solidFill>
                  </a:tcPr>
                </a:tc>
                <a:extLst>
                  <a:ext uri="{0D108BD9-81ED-4DB2-BD59-A6C34878D82A}">
                    <a16:rowId xmlns:a16="http://schemas.microsoft.com/office/drawing/2014/main" val="10004"/>
                  </a:ext>
                </a:extLst>
              </a:tr>
              <a:tr h="357554">
                <a:tc>
                  <a:txBody>
                    <a:bodyPr/>
                    <a:lstStyle/>
                    <a:p>
                      <a:r>
                        <a:rPr lang="en-US" sz="1200" dirty="0"/>
                        <a:t>Fees</a:t>
                      </a:r>
                      <a:r>
                        <a:rPr lang="en-US" sz="1200" baseline="0" dirty="0"/>
                        <a:t> and Fines</a:t>
                      </a:r>
                      <a:endParaRPr lang="en-US" sz="1200" dirty="0"/>
                    </a:p>
                  </a:txBody>
                  <a:tcPr>
                    <a:solidFill>
                      <a:schemeClr val="accent1">
                        <a:lumMod val="20000"/>
                        <a:lumOff val="80000"/>
                      </a:schemeClr>
                    </a:solidFill>
                  </a:tcPr>
                </a:tc>
                <a:tc>
                  <a:txBody>
                    <a:bodyPr/>
                    <a:lstStyle/>
                    <a:p>
                      <a:pPr algn="ctr"/>
                      <a:r>
                        <a:rPr lang="en-US" sz="1200" dirty="0"/>
                        <a:t>54,800</a:t>
                      </a:r>
                    </a:p>
                  </a:txBody>
                  <a:tcPr>
                    <a:solidFill>
                      <a:schemeClr val="accent1">
                        <a:lumMod val="20000"/>
                        <a:lumOff val="80000"/>
                      </a:schemeClr>
                    </a:solidFill>
                  </a:tcPr>
                </a:tc>
                <a:tc>
                  <a:txBody>
                    <a:bodyPr/>
                    <a:lstStyle/>
                    <a:p>
                      <a:pPr algn="ctr"/>
                      <a:r>
                        <a:rPr lang="en-US" sz="1200" dirty="0"/>
                        <a:t>46,895</a:t>
                      </a:r>
                    </a:p>
                  </a:txBody>
                  <a:tcPr>
                    <a:solidFill>
                      <a:schemeClr val="accent1">
                        <a:lumMod val="20000"/>
                        <a:lumOff val="80000"/>
                      </a:schemeClr>
                    </a:solidFill>
                  </a:tcPr>
                </a:tc>
                <a:tc>
                  <a:txBody>
                    <a:bodyPr/>
                    <a:lstStyle/>
                    <a:p>
                      <a:pPr algn="ctr"/>
                      <a:r>
                        <a:rPr lang="en-US" sz="1200" dirty="0"/>
                        <a:t>(7,905)</a:t>
                      </a:r>
                    </a:p>
                  </a:txBody>
                  <a:tcPr>
                    <a:solidFill>
                      <a:schemeClr val="accent1">
                        <a:lumMod val="20000"/>
                        <a:lumOff val="80000"/>
                      </a:schemeClr>
                    </a:solidFill>
                  </a:tcPr>
                </a:tc>
                <a:extLst>
                  <a:ext uri="{0D108BD9-81ED-4DB2-BD59-A6C34878D82A}">
                    <a16:rowId xmlns:a16="http://schemas.microsoft.com/office/drawing/2014/main" val="10005"/>
                  </a:ext>
                </a:extLst>
              </a:tr>
              <a:tr h="357554">
                <a:tc>
                  <a:txBody>
                    <a:bodyPr/>
                    <a:lstStyle/>
                    <a:p>
                      <a:r>
                        <a:rPr lang="en-US" sz="1200" dirty="0"/>
                        <a:t>Unclassified</a:t>
                      </a:r>
                    </a:p>
                  </a:txBody>
                  <a:tcPr>
                    <a:solidFill>
                      <a:schemeClr val="accent1">
                        <a:lumMod val="40000"/>
                        <a:lumOff val="60000"/>
                      </a:schemeClr>
                    </a:solidFill>
                  </a:tcPr>
                </a:tc>
                <a:tc>
                  <a:txBody>
                    <a:bodyPr/>
                    <a:lstStyle/>
                    <a:p>
                      <a:pPr algn="ctr"/>
                      <a:r>
                        <a:rPr lang="en-US" sz="1200" dirty="0"/>
                        <a:t>22,500</a:t>
                      </a:r>
                    </a:p>
                  </a:txBody>
                  <a:tcPr>
                    <a:solidFill>
                      <a:schemeClr val="accent1">
                        <a:lumMod val="40000"/>
                        <a:lumOff val="60000"/>
                      </a:schemeClr>
                    </a:solidFill>
                  </a:tcPr>
                </a:tc>
                <a:tc>
                  <a:txBody>
                    <a:bodyPr/>
                    <a:lstStyle/>
                    <a:p>
                      <a:pPr algn="ctr"/>
                      <a:r>
                        <a:rPr lang="en-US" sz="1200" dirty="0"/>
                        <a:t>42,210</a:t>
                      </a:r>
                    </a:p>
                  </a:txBody>
                  <a:tcPr>
                    <a:solidFill>
                      <a:schemeClr val="accent1">
                        <a:lumMod val="40000"/>
                        <a:lumOff val="60000"/>
                      </a:schemeClr>
                    </a:solidFill>
                  </a:tcPr>
                </a:tc>
                <a:tc>
                  <a:txBody>
                    <a:bodyPr/>
                    <a:lstStyle/>
                    <a:p>
                      <a:pPr algn="ctr"/>
                      <a:r>
                        <a:rPr lang="en-US" sz="1200" dirty="0"/>
                        <a:t>19,710</a:t>
                      </a:r>
                    </a:p>
                  </a:txBody>
                  <a:tcPr>
                    <a:solidFill>
                      <a:schemeClr val="accent1">
                        <a:lumMod val="40000"/>
                        <a:lumOff val="60000"/>
                      </a:schemeClr>
                    </a:solidFill>
                  </a:tcPr>
                </a:tc>
                <a:extLst>
                  <a:ext uri="{0D108BD9-81ED-4DB2-BD59-A6C34878D82A}">
                    <a16:rowId xmlns:a16="http://schemas.microsoft.com/office/drawing/2014/main" val="10006"/>
                  </a:ext>
                </a:extLst>
              </a:tr>
              <a:tr h="357554">
                <a:tc>
                  <a:txBody>
                    <a:bodyPr/>
                    <a:lstStyle/>
                    <a:p>
                      <a:r>
                        <a:rPr lang="en-US" sz="1200" dirty="0"/>
                        <a:t>Investment Earnings</a:t>
                      </a:r>
                    </a:p>
                  </a:txBody>
                  <a:tcPr>
                    <a:solidFill>
                      <a:schemeClr val="accent1">
                        <a:lumMod val="20000"/>
                        <a:lumOff val="80000"/>
                      </a:schemeClr>
                    </a:solidFill>
                  </a:tcPr>
                </a:tc>
                <a:tc>
                  <a:txBody>
                    <a:bodyPr/>
                    <a:lstStyle/>
                    <a:p>
                      <a:pPr algn="ctr"/>
                      <a:r>
                        <a:rPr lang="en-US" sz="1200" dirty="0"/>
                        <a:t>100,000</a:t>
                      </a:r>
                    </a:p>
                  </a:txBody>
                  <a:tcPr>
                    <a:solidFill>
                      <a:schemeClr val="accent1">
                        <a:lumMod val="20000"/>
                        <a:lumOff val="80000"/>
                      </a:schemeClr>
                    </a:solidFill>
                  </a:tcPr>
                </a:tc>
                <a:tc>
                  <a:txBody>
                    <a:bodyPr/>
                    <a:lstStyle/>
                    <a:p>
                      <a:pPr algn="ctr"/>
                      <a:r>
                        <a:rPr lang="en-US" sz="1200" dirty="0"/>
                        <a:t>153,625</a:t>
                      </a:r>
                    </a:p>
                  </a:txBody>
                  <a:tcPr>
                    <a:solidFill>
                      <a:schemeClr val="accent1">
                        <a:lumMod val="20000"/>
                        <a:lumOff val="80000"/>
                      </a:schemeClr>
                    </a:solidFill>
                  </a:tcPr>
                </a:tc>
                <a:tc>
                  <a:txBody>
                    <a:bodyPr/>
                    <a:lstStyle/>
                    <a:p>
                      <a:pPr algn="ctr"/>
                      <a:r>
                        <a:rPr lang="en-US" sz="1200" dirty="0"/>
                        <a:t>53,625</a:t>
                      </a:r>
                    </a:p>
                  </a:txBody>
                  <a:tcPr>
                    <a:solidFill>
                      <a:schemeClr val="accent1">
                        <a:lumMod val="20000"/>
                        <a:lumOff val="80000"/>
                      </a:schemeClr>
                    </a:solidFill>
                  </a:tcPr>
                </a:tc>
                <a:extLst>
                  <a:ext uri="{0D108BD9-81ED-4DB2-BD59-A6C34878D82A}">
                    <a16:rowId xmlns:a16="http://schemas.microsoft.com/office/drawing/2014/main" val="10007"/>
                  </a:ext>
                </a:extLst>
              </a:tr>
              <a:tr h="397282">
                <a:tc>
                  <a:txBody>
                    <a:bodyPr/>
                    <a:lstStyle/>
                    <a:p>
                      <a:r>
                        <a:rPr lang="en-US" sz="1400" b="1" dirty="0">
                          <a:solidFill>
                            <a:schemeClr val="bg1"/>
                          </a:solidFill>
                        </a:rPr>
                        <a:t>Total</a:t>
                      </a:r>
                      <a:r>
                        <a:rPr lang="en-US" sz="1400" b="1" baseline="0" dirty="0">
                          <a:solidFill>
                            <a:schemeClr val="bg1"/>
                          </a:solidFill>
                        </a:rPr>
                        <a:t> Revenues</a:t>
                      </a:r>
                      <a:endParaRPr lang="en-US" sz="1400" b="1" dirty="0">
                        <a:solidFill>
                          <a:schemeClr val="bg1"/>
                        </a:solidFill>
                      </a:endParaRPr>
                    </a:p>
                  </a:txBody>
                  <a:tcPr>
                    <a:solidFill>
                      <a:schemeClr val="accent1"/>
                    </a:solidFill>
                  </a:tcPr>
                </a:tc>
                <a:tc>
                  <a:txBody>
                    <a:bodyPr/>
                    <a:lstStyle/>
                    <a:p>
                      <a:pPr algn="ctr"/>
                      <a:r>
                        <a:rPr lang="en-US" sz="1400" b="1" dirty="0">
                          <a:solidFill>
                            <a:schemeClr val="bg1"/>
                          </a:solidFill>
                        </a:rPr>
                        <a:t>$ 29,346,980</a:t>
                      </a:r>
                    </a:p>
                  </a:txBody>
                  <a:tcPr>
                    <a:solidFill>
                      <a:schemeClr val="accent1"/>
                    </a:solidFill>
                  </a:tcPr>
                </a:tc>
                <a:tc>
                  <a:txBody>
                    <a:bodyPr/>
                    <a:lstStyle/>
                    <a:p>
                      <a:pPr algn="ctr"/>
                      <a:r>
                        <a:rPr lang="en-US" sz="1400" b="1" dirty="0">
                          <a:solidFill>
                            <a:schemeClr val="bg1"/>
                          </a:solidFill>
                        </a:rPr>
                        <a:t>30,476,370</a:t>
                      </a:r>
                    </a:p>
                  </a:txBody>
                  <a:tcPr>
                    <a:solidFill>
                      <a:schemeClr val="accent1"/>
                    </a:solidFill>
                  </a:tcPr>
                </a:tc>
                <a:tc>
                  <a:txBody>
                    <a:bodyPr/>
                    <a:lstStyle/>
                    <a:p>
                      <a:pPr algn="ctr"/>
                      <a:r>
                        <a:rPr lang="en-US" sz="1400" b="1" dirty="0">
                          <a:solidFill>
                            <a:schemeClr val="bg1"/>
                          </a:solidFill>
                        </a:rPr>
                        <a:t>1,129,390</a:t>
                      </a:r>
                    </a:p>
                  </a:txBody>
                  <a:tcPr>
                    <a:solidFill>
                      <a:schemeClr val="accent1"/>
                    </a:solidFill>
                  </a:tcPr>
                </a:tc>
                <a:extLst>
                  <a:ext uri="{0D108BD9-81ED-4DB2-BD59-A6C34878D82A}">
                    <a16:rowId xmlns:a16="http://schemas.microsoft.com/office/drawing/2014/main" val="10008"/>
                  </a:ext>
                </a:extLst>
              </a:tr>
              <a:tr h="323686">
                <a:tc>
                  <a:txBody>
                    <a:bodyPr/>
                    <a:lstStyle/>
                    <a:p>
                      <a:r>
                        <a:rPr lang="en-US" sz="1200" dirty="0"/>
                        <a:t>Use of Fund</a:t>
                      </a:r>
                      <a:r>
                        <a:rPr lang="en-US" sz="1200" baseline="0" dirty="0"/>
                        <a:t> Balance</a:t>
                      </a:r>
                      <a:endParaRPr lang="en-US" sz="1200" dirty="0"/>
                    </a:p>
                  </a:txBody>
                  <a:tcPr>
                    <a:solidFill>
                      <a:schemeClr val="accent1">
                        <a:lumMod val="20000"/>
                        <a:lumOff val="80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600,000</a:t>
                      </a:r>
                    </a:p>
                  </a:txBody>
                  <a:tcPr>
                    <a:solidFill>
                      <a:schemeClr val="accent1">
                        <a:lumMod val="20000"/>
                        <a:lumOff val="80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a:t>
                      </a:r>
                    </a:p>
                  </a:txBody>
                  <a:tcPr>
                    <a:solidFill>
                      <a:schemeClr val="accent1">
                        <a:lumMod val="20000"/>
                        <a:lumOff val="80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(600,000)</a:t>
                      </a:r>
                    </a:p>
                  </a:txBody>
                  <a:tcPr>
                    <a:solidFill>
                      <a:schemeClr val="accent1">
                        <a:lumMod val="20000"/>
                        <a:lumOff val="80000"/>
                      </a:schemeClr>
                    </a:solidFill>
                  </a:tcPr>
                </a:tc>
                <a:extLst>
                  <a:ext uri="{0D108BD9-81ED-4DB2-BD59-A6C34878D82A}">
                    <a16:rowId xmlns:a16="http://schemas.microsoft.com/office/drawing/2014/main" val="10009"/>
                  </a:ext>
                </a:extLst>
              </a:tr>
              <a:tr h="357554">
                <a:tc>
                  <a:txBody>
                    <a:bodyPr/>
                    <a:lstStyle/>
                    <a:p>
                      <a:r>
                        <a:rPr lang="en-US" sz="1200" dirty="0"/>
                        <a:t>Transfers</a:t>
                      </a:r>
                      <a:r>
                        <a:rPr lang="en-US" sz="1200" baseline="0" dirty="0"/>
                        <a:t> In</a:t>
                      </a:r>
                      <a:endParaRPr lang="en-US" sz="1200" dirty="0"/>
                    </a:p>
                  </a:txBody>
                  <a:tcPr>
                    <a:solidFill>
                      <a:schemeClr val="accent1">
                        <a:lumMod val="40000"/>
                        <a:lumOff val="60000"/>
                      </a:schemeClr>
                    </a:solidFill>
                  </a:tcPr>
                </a:tc>
                <a:tc>
                  <a:txBody>
                    <a:bodyPr/>
                    <a:lstStyle/>
                    <a:p>
                      <a:pPr algn="ctr"/>
                      <a:r>
                        <a:rPr lang="en-US" sz="1200" dirty="0"/>
                        <a:t>475,000</a:t>
                      </a:r>
                    </a:p>
                  </a:txBody>
                  <a:tcPr>
                    <a:solidFill>
                      <a:schemeClr val="accent1">
                        <a:lumMod val="40000"/>
                        <a:lumOff val="60000"/>
                      </a:schemeClr>
                    </a:solidFill>
                  </a:tcPr>
                </a:tc>
                <a:tc>
                  <a:txBody>
                    <a:bodyPr/>
                    <a:lstStyle/>
                    <a:p>
                      <a:pPr algn="ctr"/>
                      <a:r>
                        <a:rPr lang="en-US" sz="1200" dirty="0"/>
                        <a:t>417,564</a:t>
                      </a:r>
                    </a:p>
                  </a:txBody>
                  <a:tcPr>
                    <a:solidFill>
                      <a:schemeClr val="accent1">
                        <a:lumMod val="40000"/>
                        <a:lumOff val="60000"/>
                      </a:schemeClr>
                    </a:solidFill>
                  </a:tcPr>
                </a:tc>
                <a:tc>
                  <a:txBody>
                    <a:bodyPr/>
                    <a:lstStyle/>
                    <a:p>
                      <a:pPr algn="ctr"/>
                      <a:r>
                        <a:rPr lang="en-US" sz="1200" dirty="0"/>
                        <a:t>(57,436)</a:t>
                      </a:r>
                    </a:p>
                  </a:txBody>
                  <a:tcPr>
                    <a:solidFill>
                      <a:schemeClr val="accent1">
                        <a:lumMod val="40000"/>
                        <a:lumOff val="60000"/>
                      </a:schemeClr>
                    </a:solidFill>
                  </a:tcPr>
                </a:tc>
                <a:extLst>
                  <a:ext uri="{0D108BD9-81ED-4DB2-BD59-A6C34878D82A}">
                    <a16:rowId xmlns:a16="http://schemas.microsoft.com/office/drawing/2014/main" val="10010"/>
                  </a:ext>
                </a:extLst>
              </a:tr>
              <a:tr h="675379">
                <a:tc>
                  <a:txBody>
                    <a:bodyPr/>
                    <a:lstStyle/>
                    <a:p>
                      <a:r>
                        <a:rPr lang="en-US" sz="1400" dirty="0"/>
                        <a:t>Total Revenues and Other</a:t>
                      </a:r>
                      <a:r>
                        <a:rPr lang="en-US" sz="1400" baseline="0" dirty="0"/>
                        <a:t> Financing Sources</a:t>
                      </a:r>
                      <a:endParaRPr lang="en-US" sz="1400" dirty="0"/>
                    </a:p>
                  </a:txBody>
                  <a:tcPr/>
                </a:tc>
                <a:tc>
                  <a:txBody>
                    <a:bodyPr/>
                    <a:lstStyle/>
                    <a:p>
                      <a:pPr algn="ctr"/>
                      <a:r>
                        <a:rPr lang="en-US" sz="1400" dirty="0"/>
                        <a:t>$ 30,421,980</a:t>
                      </a:r>
                    </a:p>
                  </a:txBody>
                  <a:tcPr/>
                </a:tc>
                <a:tc>
                  <a:txBody>
                    <a:bodyPr/>
                    <a:lstStyle/>
                    <a:p>
                      <a:pPr algn="ctr"/>
                      <a:r>
                        <a:rPr lang="en-US" sz="1400" dirty="0"/>
                        <a:t>30,893,934</a:t>
                      </a:r>
                    </a:p>
                  </a:txBody>
                  <a:tcPr/>
                </a:tc>
                <a:tc>
                  <a:txBody>
                    <a:bodyPr/>
                    <a:lstStyle/>
                    <a:p>
                      <a:pPr algn="ctr"/>
                      <a:r>
                        <a:rPr lang="en-US" sz="1400" dirty="0"/>
                        <a:t>471,954</a:t>
                      </a:r>
                    </a:p>
                  </a:txBody>
                  <a:tcPr/>
                </a:tc>
                <a:extLst>
                  <a:ext uri="{0D108BD9-81ED-4DB2-BD59-A6C34878D82A}">
                    <a16:rowId xmlns:a16="http://schemas.microsoft.com/office/drawing/2014/main" val="10011"/>
                  </a:ext>
                </a:extLst>
              </a:tr>
            </a:tbl>
          </a:graphicData>
        </a:graphic>
      </p:graphicFrame>
      <p:sp>
        <p:nvSpPr>
          <p:cNvPr id="9" name="Slide Number Placeholder 8"/>
          <p:cNvSpPr>
            <a:spLocks noGrp="1"/>
          </p:cNvSpPr>
          <p:nvPr>
            <p:ph type="sldNum" sz="quarter" idx="12"/>
          </p:nvPr>
        </p:nvSpPr>
        <p:spPr/>
        <p:txBody>
          <a:bodyPr/>
          <a:lstStyle/>
          <a:p>
            <a:fld id="{C238F03A-58E1-4ECA-9024-348A9A81A53D}" type="slidenum">
              <a:rPr lang="en-US" smtClean="0"/>
              <a:pPr/>
              <a:t>4</a:t>
            </a:fld>
            <a:endParaRPr lang="en-US" dirty="0"/>
          </a:p>
        </p:txBody>
      </p:sp>
      <p:sp>
        <p:nvSpPr>
          <p:cNvPr id="10" name="TextBox 9"/>
          <p:cNvSpPr txBox="1"/>
          <p:nvPr/>
        </p:nvSpPr>
        <p:spPr>
          <a:xfrm>
            <a:off x="6248401" y="1202353"/>
            <a:ext cx="2667000" cy="4893647"/>
          </a:xfrm>
          <a:prstGeom prst="rect">
            <a:avLst/>
          </a:prstGeom>
          <a:noFill/>
        </p:spPr>
        <p:txBody>
          <a:bodyPr wrap="square" rtlCol="0">
            <a:spAutoFit/>
          </a:bodyPr>
          <a:lstStyle/>
          <a:p>
            <a:r>
              <a:rPr lang="en-US" sz="1200" b="1" i="1" dirty="0">
                <a:solidFill>
                  <a:schemeClr val="tx2">
                    <a:lumMod val="60000"/>
                    <a:lumOff val="40000"/>
                  </a:schemeClr>
                </a:solidFill>
              </a:rPr>
              <a:t>Observations:</a:t>
            </a:r>
          </a:p>
          <a:p>
            <a:pPr>
              <a:buFont typeface="Arial" pitchFamily="34" charset="0"/>
              <a:buChar char="•"/>
            </a:pPr>
            <a:r>
              <a:rPr lang="en-US" sz="1200" dirty="0"/>
              <a:t> Taxes were higher than budgeted, as the actual property tax revenues include overlay, net of abatements, and excise taxes, which exceeded the budget by $283K.</a:t>
            </a:r>
          </a:p>
          <a:p>
            <a:pPr>
              <a:buFont typeface="Arial" pitchFamily="34" charset="0"/>
              <a:buChar char="•"/>
            </a:pPr>
            <a:endParaRPr lang="en-US" sz="1200" dirty="0"/>
          </a:p>
          <a:p>
            <a:pPr>
              <a:buFont typeface="Arial" pitchFamily="34" charset="0"/>
              <a:buChar char="•"/>
            </a:pPr>
            <a:r>
              <a:rPr lang="en-US" sz="1200" dirty="0"/>
              <a:t>Intergovernmental revenues were higher than budgeted as State BETE and homestead exemption reimbursements exceeded the budgeted by $165K and $93K, respectively, due to conservative budgeting.</a:t>
            </a:r>
          </a:p>
          <a:p>
            <a:pPr>
              <a:buFont typeface="Arial" pitchFamily="34" charset="0"/>
              <a:buChar char="•"/>
            </a:pPr>
            <a:endParaRPr lang="en-US" sz="1200" dirty="0"/>
          </a:p>
          <a:p>
            <a:pPr>
              <a:buFont typeface="Arial" pitchFamily="34" charset="0"/>
              <a:buChar char="•"/>
            </a:pPr>
            <a:r>
              <a:rPr lang="en-US" sz="1200" dirty="0"/>
              <a:t> Charges for services were higher than budgeted, mainly due to transfer station and recycling center revenues that were higher than anticipated.</a:t>
            </a:r>
          </a:p>
          <a:p>
            <a:pPr>
              <a:buFont typeface="Arial" pitchFamily="34" charset="0"/>
              <a:buChar char="•"/>
            </a:pPr>
            <a:endParaRPr lang="en-US" sz="1200" dirty="0"/>
          </a:p>
          <a:p>
            <a:pPr>
              <a:buFont typeface="Arial" pitchFamily="34" charset="0"/>
              <a:buChar char="•"/>
            </a:pPr>
            <a:r>
              <a:rPr lang="en-US" sz="1200" dirty="0"/>
              <a:t> Investment earnings were higher than budgeted due to an increase in interest rates.</a:t>
            </a:r>
          </a:p>
          <a:p>
            <a:pPr>
              <a:buFont typeface="Arial" pitchFamily="34" charset="0"/>
              <a:buChar char="•"/>
            </a:pPr>
            <a:endParaRPr lang="en-US" sz="1200" dirty="0"/>
          </a:p>
          <a:p>
            <a:endParaRPr lang="en-US" sz="1200" dirty="0"/>
          </a:p>
          <a:p>
            <a:pPr>
              <a:buFont typeface="Arial" pitchFamily="34" charset="0"/>
              <a:buChar char="•"/>
            </a:pP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rmAutofit/>
          </a:bodyPr>
          <a:lstStyle/>
          <a:p>
            <a:r>
              <a:rPr lang="en-US" dirty="0"/>
              <a:t>TOWN OF FREEPORT</a:t>
            </a:r>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68580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a:solidFill>
                  <a:schemeClr val="accent1">
                    <a:lumMod val="75000"/>
                  </a:schemeClr>
                </a:solidFill>
              </a:rPr>
              <a:t>General Fund Expenditures</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339277102"/>
              </p:ext>
            </p:extLst>
          </p:nvPr>
        </p:nvGraphicFramePr>
        <p:xfrm>
          <a:off x="381001" y="1295400"/>
          <a:ext cx="5562600" cy="4670646"/>
        </p:xfrm>
        <a:graphic>
          <a:graphicData uri="http://schemas.openxmlformats.org/drawingml/2006/table">
            <a:tbl>
              <a:tblPr firstRow="1" lastRow="1" bandRow="1">
                <a:tableStyleId>{5C22544A-7EE6-4342-B048-85BDC9FD1C3A}</a:tableStyleId>
              </a:tblPr>
              <a:tblGrid>
                <a:gridCol w="2044527">
                  <a:extLst>
                    <a:ext uri="{9D8B030D-6E8A-4147-A177-3AD203B41FA5}">
                      <a16:colId xmlns:a16="http://schemas.microsoft.com/office/drawing/2014/main" val="20000"/>
                    </a:ext>
                  </a:extLst>
                </a:gridCol>
                <a:gridCol w="1142530">
                  <a:extLst>
                    <a:ext uri="{9D8B030D-6E8A-4147-A177-3AD203B41FA5}">
                      <a16:colId xmlns:a16="http://schemas.microsoft.com/office/drawing/2014/main" val="20001"/>
                    </a:ext>
                  </a:extLst>
                </a:gridCol>
                <a:gridCol w="1163888">
                  <a:extLst>
                    <a:ext uri="{9D8B030D-6E8A-4147-A177-3AD203B41FA5}">
                      <a16:colId xmlns:a16="http://schemas.microsoft.com/office/drawing/2014/main" val="20002"/>
                    </a:ext>
                  </a:extLst>
                </a:gridCol>
                <a:gridCol w="1211655">
                  <a:extLst>
                    <a:ext uri="{9D8B030D-6E8A-4147-A177-3AD203B41FA5}">
                      <a16:colId xmlns:a16="http://schemas.microsoft.com/office/drawing/2014/main" val="20003"/>
                    </a:ext>
                  </a:extLst>
                </a:gridCol>
              </a:tblGrid>
              <a:tr h="432391">
                <a:tc>
                  <a:txBody>
                    <a:bodyPr/>
                    <a:lstStyle/>
                    <a:p>
                      <a:endParaRPr lang="en-US" sz="1800" dirty="0"/>
                    </a:p>
                  </a:txBody>
                  <a:tcPr/>
                </a:tc>
                <a:tc>
                  <a:txBody>
                    <a:bodyPr/>
                    <a:lstStyle/>
                    <a:p>
                      <a:pPr algn="ctr"/>
                      <a:r>
                        <a:rPr lang="en-US" sz="1800" dirty="0"/>
                        <a:t>Budget</a:t>
                      </a:r>
                    </a:p>
                  </a:txBody>
                  <a:tcPr/>
                </a:tc>
                <a:tc>
                  <a:txBody>
                    <a:bodyPr/>
                    <a:lstStyle/>
                    <a:p>
                      <a:pPr algn="ctr"/>
                      <a:r>
                        <a:rPr lang="en-US" sz="1800" dirty="0"/>
                        <a:t>Actual</a:t>
                      </a:r>
                    </a:p>
                  </a:txBody>
                  <a:tcPr/>
                </a:tc>
                <a:tc>
                  <a:txBody>
                    <a:bodyPr/>
                    <a:lstStyle/>
                    <a:p>
                      <a:pPr algn="ctr"/>
                      <a:r>
                        <a:rPr lang="en-US" sz="1800" dirty="0"/>
                        <a:t>Variance</a:t>
                      </a:r>
                    </a:p>
                  </a:txBody>
                  <a:tcPr/>
                </a:tc>
                <a:extLst>
                  <a:ext uri="{0D108BD9-81ED-4DB2-BD59-A6C34878D82A}">
                    <a16:rowId xmlns:a16="http://schemas.microsoft.com/office/drawing/2014/main" val="10000"/>
                  </a:ext>
                </a:extLst>
              </a:tr>
              <a:tr h="324293">
                <a:tc>
                  <a:txBody>
                    <a:bodyPr/>
                    <a:lstStyle/>
                    <a:p>
                      <a:r>
                        <a:rPr lang="en-US" sz="1200" dirty="0"/>
                        <a:t>General</a:t>
                      </a:r>
                      <a:r>
                        <a:rPr lang="en-US" sz="1200" baseline="0" dirty="0"/>
                        <a:t> Government</a:t>
                      </a:r>
                      <a:endParaRPr lang="en-US" sz="1200" dirty="0"/>
                    </a:p>
                  </a:txBody>
                  <a:tcPr/>
                </a:tc>
                <a:tc>
                  <a:txBody>
                    <a:bodyPr/>
                    <a:lstStyle/>
                    <a:p>
                      <a:pPr algn="ctr"/>
                      <a:r>
                        <a:rPr lang="en-US" sz="1200" dirty="0"/>
                        <a:t>$ 1,843,487</a:t>
                      </a:r>
                    </a:p>
                  </a:txBody>
                  <a:tcPr/>
                </a:tc>
                <a:tc>
                  <a:txBody>
                    <a:bodyPr/>
                    <a:lstStyle/>
                    <a:p>
                      <a:pPr algn="ctr"/>
                      <a:r>
                        <a:rPr lang="en-US" sz="1200" dirty="0"/>
                        <a:t>1,821,296</a:t>
                      </a:r>
                    </a:p>
                  </a:txBody>
                  <a:tcPr/>
                </a:tc>
                <a:tc>
                  <a:txBody>
                    <a:bodyPr/>
                    <a:lstStyle/>
                    <a:p>
                      <a:pPr algn="ctr"/>
                      <a:r>
                        <a:rPr lang="en-US" sz="1200" dirty="0"/>
                        <a:t>22,191</a:t>
                      </a:r>
                    </a:p>
                  </a:txBody>
                  <a:tcPr/>
                </a:tc>
                <a:extLst>
                  <a:ext uri="{0D108BD9-81ED-4DB2-BD59-A6C34878D82A}">
                    <a16:rowId xmlns:a16="http://schemas.microsoft.com/office/drawing/2014/main" val="10001"/>
                  </a:ext>
                </a:extLst>
              </a:tr>
              <a:tr h="324293">
                <a:tc>
                  <a:txBody>
                    <a:bodyPr/>
                    <a:lstStyle/>
                    <a:p>
                      <a:r>
                        <a:rPr lang="en-US" sz="1200" dirty="0"/>
                        <a:t>Public</a:t>
                      </a:r>
                      <a:r>
                        <a:rPr lang="en-US" sz="1200" baseline="0" dirty="0"/>
                        <a:t> Safety</a:t>
                      </a:r>
                      <a:endParaRPr lang="en-US" sz="1200" dirty="0"/>
                    </a:p>
                  </a:txBody>
                  <a:tcPr/>
                </a:tc>
                <a:tc>
                  <a:txBody>
                    <a:bodyPr/>
                    <a:lstStyle/>
                    <a:p>
                      <a:pPr algn="ctr"/>
                      <a:r>
                        <a:rPr lang="en-US" sz="1200" dirty="0"/>
                        <a:t>3,001,610</a:t>
                      </a:r>
                    </a:p>
                  </a:txBody>
                  <a:tcPr/>
                </a:tc>
                <a:tc>
                  <a:txBody>
                    <a:bodyPr/>
                    <a:lstStyle/>
                    <a:p>
                      <a:pPr algn="ctr"/>
                      <a:r>
                        <a:rPr lang="en-US" sz="1200" dirty="0"/>
                        <a:t>2,901,208</a:t>
                      </a:r>
                    </a:p>
                  </a:txBody>
                  <a:tcPr/>
                </a:tc>
                <a:tc>
                  <a:txBody>
                    <a:bodyPr/>
                    <a:lstStyle/>
                    <a:p>
                      <a:pPr algn="ctr"/>
                      <a:r>
                        <a:rPr lang="en-US" sz="1200" dirty="0"/>
                        <a:t>100,402</a:t>
                      </a:r>
                    </a:p>
                  </a:txBody>
                  <a:tcPr/>
                </a:tc>
                <a:extLst>
                  <a:ext uri="{0D108BD9-81ED-4DB2-BD59-A6C34878D82A}">
                    <a16:rowId xmlns:a16="http://schemas.microsoft.com/office/drawing/2014/main" val="10002"/>
                  </a:ext>
                </a:extLst>
              </a:tr>
              <a:tr h="324293">
                <a:tc>
                  <a:txBody>
                    <a:bodyPr/>
                    <a:lstStyle/>
                    <a:p>
                      <a:r>
                        <a:rPr lang="en-US" sz="1200" dirty="0"/>
                        <a:t>Public</a:t>
                      </a:r>
                      <a:r>
                        <a:rPr lang="en-US" sz="1200" baseline="0" dirty="0"/>
                        <a:t> Works</a:t>
                      </a:r>
                      <a:endParaRPr lang="en-US" sz="1200" dirty="0"/>
                    </a:p>
                  </a:txBody>
                  <a:tcPr/>
                </a:tc>
                <a:tc>
                  <a:txBody>
                    <a:bodyPr/>
                    <a:lstStyle/>
                    <a:p>
                      <a:pPr algn="ctr"/>
                      <a:r>
                        <a:rPr lang="en-US" sz="1200" dirty="0"/>
                        <a:t>2,442,555</a:t>
                      </a:r>
                    </a:p>
                  </a:txBody>
                  <a:tcPr/>
                </a:tc>
                <a:tc>
                  <a:txBody>
                    <a:bodyPr/>
                    <a:lstStyle/>
                    <a:p>
                      <a:pPr algn="ctr"/>
                      <a:r>
                        <a:rPr lang="en-US" sz="1200" dirty="0"/>
                        <a:t>2,306,746</a:t>
                      </a:r>
                    </a:p>
                  </a:txBody>
                  <a:tcPr/>
                </a:tc>
                <a:tc>
                  <a:txBody>
                    <a:bodyPr/>
                    <a:lstStyle/>
                    <a:p>
                      <a:pPr algn="ctr"/>
                      <a:r>
                        <a:rPr lang="en-US" sz="1200" dirty="0"/>
                        <a:t>135,809</a:t>
                      </a:r>
                    </a:p>
                  </a:txBody>
                  <a:tcPr/>
                </a:tc>
                <a:extLst>
                  <a:ext uri="{0D108BD9-81ED-4DB2-BD59-A6C34878D82A}">
                    <a16:rowId xmlns:a16="http://schemas.microsoft.com/office/drawing/2014/main" val="10003"/>
                  </a:ext>
                </a:extLst>
              </a:tr>
              <a:tr h="324293">
                <a:tc>
                  <a:txBody>
                    <a:bodyPr/>
                    <a:lstStyle/>
                    <a:p>
                      <a:r>
                        <a:rPr lang="en-US" sz="1200" dirty="0"/>
                        <a:t>Community</a:t>
                      </a:r>
                      <a:r>
                        <a:rPr lang="en-US" sz="1200" baseline="0" dirty="0"/>
                        <a:t> Services</a:t>
                      </a:r>
                      <a:endParaRPr lang="en-US" sz="1200" dirty="0"/>
                    </a:p>
                  </a:txBody>
                  <a:tcPr/>
                </a:tc>
                <a:tc>
                  <a:txBody>
                    <a:bodyPr/>
                    <a:lstStyle/>
                    <a:p>
                      <a:pPr algn="ctr"/>
                      <a:r>
                        <a:rPr lang="en-US" sz="1200" dirty="0"/>
                        <a:t>848,510</a:t>
                      </a:r>
                    </a:p>
                  </a:txBody>
                  <a:tcPr/>
                </a:tc>
                <a:tc>
                  <a:txBody>
                    <a:bodyPr/>
                    <a:lstStyle/>
                    <a:p>
                      <a:pPr algn="ctr"/>
                      <a:r>
                        <a:rPr lang="en-US" sz="1200" dirty="0"/>
                        <a:t>756,599</a:t>
                      </a:r>
                    </a:p>
                  </a:txBody>
                  <a:tcPr/>
                </a:tc>
                <a:tc>
                  <a:txBody>
                    <a:bodyPr/>
                    <a:lstStyle/>
                    <a:p>
                      <a:pPr algn="ctr"/>
                      <a:r>
                        <a:rPr lang="en-US" sz="1200" dirty="0"/>
                        <a:t>91,911</a:t>
                      </a:r>
                    </a:p>
                  </a:txBody>
                  <a:tcPr/>
                </a:tc>
                <a:extLst>
                  <a:ext uri="{0D108BD9-81ED-4DB2-BD59-A6C34878D82A}">
                    <a16:rowId xmlns:a16="http://schemas.microsoft.com/office/drawing/2014/main" val="10004"/>
                  </a:ext>
                </a:extLst>
              </a:tr>
              <a:tr h="324293">
                <a:tc>
                  <a:txBody>
                    <a:bodyPr/>
                    <a:lstStyle/>
                    <a:p>
                      <a:r>
                        <a:rPr lang="en-US" sz="1200" dirty="0"/>
                        <a:t>Education</a:t>
                      </a:r>
                    </a:p>
                  </a:txBody>
                  <a:tcPr/>
                </a:tc>
                <a:tc>
                  <a:txBody>
                    <a:bodyPr/>
                    <a:lstStyle/>
                    <a:p>
                      <a:pPr algn="ctr"/>
                      <a:r>
                        <a:rPr lang="en-US" sz="1200" dirty="0"/>
                        <a:t>18,818,939</a:t>
                      </a:r>
                    </a:p>
                  </a:txBody>
                  <a:tcPr/>
                </a:tc>
                <a:tc>
                  <a:txBody>
                    <a:bodyPr/>
                    <a:lstStyle/>
                    <a:p>
                      <a:pPr algn="ctr"/>
                      <a:r>
                        <a:rPr lang="en-US" sz="1200" dirty="0"/>
                        <a:t>18,580,496</a:t>
                      </a:r>
                    </a:p>
                  </a:txBody>
                  <a:tcPr/>
                </a:tc>
                <a:tc>
                  <a:txBody>
                    <a:bodyPr/>
                    <a:lstStyle/>
                    <a:p>
                      <a:pPr algn="ctr"/>
                      <a:r>
                        <a:rPr lang="en-US" sz="1200" dirty="0"/>
                        <a:t>238,443</a:t>
                      </a:r>
                    </a:p>
                  </a:txBody>
                  <a:tcPr/>
                </a:tc>
                <a:extLst>
                  <a:ext uri="{0D108BD9-81ED-4DB2-BD59-A6C34878D82A}">
                    <a16:rowId xmlns:a16="http://schemas.microsoft.com/office/drawing/2014/main" val="10005"/>
                  </a:ext>
                </a:extLst>
              </a:tr>
              <a:tr h="324293">
                <a:tc>
                  <a:txBody>
                    <a:bodyPr/>
                    <a:lstStyle/>
                    <a:p>
                      <a:r>
                        <a:rPr lang="en-US" sz="1200" dirty="0"/>
                        <a:t>Insurance</a:t>
                      </a:r>
                      <a:r>
                        <a:rPr lang="en-US" sz="1200" baseline="0" dirty="0"/>
                        <a:t> and Benefits</a:t>
                      </a:r>
                      <a:endParaRPr lang="en-US" sz="1200" dirty="0"/>
                    </a:p>
                  </a:txBody>
                  <a:tcPr/>
                </a:tc>
                <a:tc>
                  <a:txBody>
                    <a:bodyPr/>
                    <a:lstStyle/>
                    <a:p>
                      <a:pPr algn="ctr"/>
                      <a:r>
                        <a:rPr lang="en-US" sz="1200" dirty="0"/>
                        <a:t>1,912,500</a:t>
                      </a:r>
                    </a:p>
                  </a:txBody>
                  <a:tcPr/>
                </a:tc>
                <a:tc>
                  <a:txBody>
                    <a:bodyPr/>
                    <a:lstStyle/>
                    <a:p>
                      <a:pPr algn="ctr"/>
                      <a:r>
                        <a:rPr lang="en-US" sz="1200" dirty="0"/>
                        <a:t>1,802,802</a:t>
                      </a:r>
                    </a:p>
                  </a:txBody>
                  <a:tcPr/>
                </a:tc>
                <a:tc>
                  <a:txBody>
                    <a:bodyPr/>
                    <a:lstStyle/>
                    <a:p>
                      <a:pPr algn="ctr"/>
                      <a:r>
                        <a:rPr lang="en-US" sz="1200" dirty="0"/>
                        <a:t>109,698</a:t>
                      </a:r>
                    </a:p>
                  </a:txBody>
                  <a:tcPr/>
                </a:tc>
                <a:extLst>
                  <a:ext uri="{0D108BD9-81ED-4DB2-BD59-A6C34878D82A}">
                    <a16:rowId xmlns:a16="http://schemas.microsoft.com/office/drawing/2014/main" val="10006"/>
                  </a:ext>
                </a:extLst>
              </a:tr>
              <a:tr h="324293">
                <a:tc>
                  <a:txBody>
                    <a:bodyPr/>
                    <a:lstStyle/>
                    <a:p>
                      <a:r>
                        <a:rPr lang="en-US" sz="1200" dirty="0"/>
                        <a:t>County</a:t>
                      </a:r>
                      <a:r>
                        <a:rPr lang="en-US" sz="1200" baseline="0" dirty="0"/>
                        <a:t> Tax</a:t>
                      </a:r>
                      <a:endParaRPr lang="en-US" sz="1200" dirty="0"/>
                    </a:p>
                  </a:txBody>
                  <a:tcPr/>
                </a:tc>
                <a:tc>
                  <a:txBody>
                    <a:bodyPr/>
                    <a:lstStyle/>
                    <a:p>
                      <a:pPr algn="ctr"/>
                      <a:r>
                        <a:rPr lang="en-US" sz="1200" dirty="0"/>
                        <a:t>1,192,404</a:t>
                      </a:r>
                    </a:p>
                  </a:txBody>
                  <a:tcPr/>
                </a:tc>
                <a:tc>
                  <a:txBody>
                    <a:bodyPr/>
                    <a:lstStyle/>
                    <a:p>
                      <a:pPr algn="ctr"/>
                      <a:r>
                        <a:rPr lang="en-US" sz="1200" dirty="0"/>
                        <a:t>1,192,404</a:t>
                      </a:r>
                    </a:p>
                  </a:txBody>
                  <a:tcPr/>
                </a:tc>
                <a:tc>
                  <a:txBody>
                    <a:bodyPr/>
                    <a:lstStyle/>
                    <a:p>
                      <a:pPr algn="ctr"/>
                      <a:r>
                        <a:rPr lang="en-US" sz="1200" dirty="0"/>
                        <a:t>-</a:t>
                      </a:r>
                    </a:p>
                  </a:txBody>
                  <a:tcPr/>
                </a:tc>
                <a:extLst>
                  <a:ext uri="{0D108BD9-81ED-4DB2-BD59-A6C34878D82A}">
                    <a16:rowId xmlns:a16="http://schemas.microsoft.com/office/drawing/2014/main" val="10007"/>
                  </a:ext>
                </a:extLst>
              </a:tr>
              <a:tr h="324293">
                <a:tc>
                  <a:txBody>
                    <a:bodyPr/>
                    <a:lstStyle/>
                    <a:p>
                      <a:r>
                        <a:rPr lang="en-US" sz="1200" dirty="0"/>
                        <a:t>Unclassified</a:t>
                      </a:r>
                    </a:p>
                  </a:txBody>
                  <a:tcPr/>
                </a:tc>
                <a:tc>
                  <a:txBody>
                    <a:bodyPr/>
                    <a:lstStyle/>
                    <a:p>
                      <a:pPr algn="ctr"/>
                      <a:r>
                        <a:rPr lang="en-US" sz="1200" dirty="0"/>
                        <a:t>255,050</a:t>
                      </a:r>
                    </a:p>
                  </a:txBody>
                  <a:tcPr/>
                </a:tc>
                <a:tc>
                  <a:txBody>
                    <a:bodyPr/>
                    <a:lstStyle/>
                    <a:p>
                      <a:pPr algn="ctr"/>
                      <a:r>
                        <a:rPr lang="en-US" sz="1200" dirty="0"/>
                        <a:t>247,992</a:t>
                      </a:r>
                    </a:p>
                  </a:txBody>
                  <a:tcPr/>
                </a:tc>
                <a:tc>
                  <a:txBody>
                    <a:bodyPr/>
                    <a:lstStyle/>
                    <a:p>
                      <a:pPr algn="ctr"/>
                      <a:r>
                        <a:rPr lang="en-US" sz="1200" dirty="0"/>
                        <a:t>7,058</a:t>
                      </a:r>
                    </a:p>
                  </a:txBody>
                  <a:tcPr/>
                </a:tc>
                <a:extLst>
                  <a:ext uri="{0D108BD9-81ED-4DB2-BD59-A6C34878D82A}">
                    <a16:rowId xmlns:a16="http://schemas.microsoft.com/office/drawing/2014/main" val="10008"/>
                  </a:ext>
                </a:extLst>
              </a:tr>
              <a:tr h="324293">
                <a:tc>
                  <a:txBody>
                    <a:bodyPr/>
                    <a:lstStyle/>
                    <a:p>
                      <a:r>
                        <a:rPr lang="en-US" sz="1200" dirty="0"/>
                        <a:t>Debt Service</a:t>
                      </a:r>
                    </a:p>
                  </a:txBody>
                  <a:tcPr/>
                </a:tc>
                <a:tc>
                  <a:txBody>
                    <a:bodyPr/>
                    <a:lstStyle/>
                    <a:p>
                      <a:pPr algn="ctr"/>
                      <a:r>
                        <a:rPr lang="en-US" sz="1200" dirty="0"/>
                        <a:t>106,925</a:t>
                      </a:r>
                    </a:p>
                  </a:txBody>
                  <a:tcPr/>
                </a:tc>
                <a:tc>
                  <a:txBody>
                    <a:bodyPr/>
                    <a:lstStyle/>
                    <a:p>
                      <a:pPr algn="ctr"/>
                      <a:r>
                        <a:rPr lang="en-US" sz="1200" dirty="0"/>
                        <a:t>106,923</a:t>
                      </a:r>
                    </a:p>
                  </a:txBody>
                  <a:tcPr/>
                </a:tc>
                <a:tc>
                  <a:txBody>
                    <a:bodyPr/>
                    <a:lstStyle/>
                    <a:p>
                      <a:pPr algn="ctr"/>
                      <a:r>
                        <a:rPr lang="en-US" sz="1200" dirty="0"/>
                        <a:t>2</a:t>
                      </a:r>
                    </a:p>
                  </a:txBody>
                  <a:tcPr/>
                </a:tc>
                <a:extLst>
                  <a:ext uri="{0D108BD9-81ED-4DB2-BD59-A6C34878D82A}">
                    <a16:rowId xmlns:a16="http://schemas.microsoft.com/office/drawing/2014/main" val="10009"/>
                  </a:ext>
                </a:extLst>
              </a:tr>
              <a:tr h="382772">
                <a:tc>
                  <a:txBody>
                    <a:bodyPr/>
                    <a:lstStyle/>
                    <a:p>
                      <a:r>
                        <a:rPr lang="en-US" sz="1400" b="1" dirty="0">
                          <a:solidFill>
                            <a:schemeClr val="bg1"/>
                          </a:solidFill>
                        </a:rPr>
                        <a:t>Total Expenditures</a:t>
                      </a:r>
                    </a:p>
                  </a:txBody>
                  <a:tcPr>
                    <a:solidFill>
                      <a:schemeClr val="accent1"/>
                    </a:solidFill>
                  </a:tcPr>
                </a:tc>
                <a:tc>
                  <a:txBody>
                    <a:bodyPr/>
                    <a:lstStyle/>
                    <a:p>
                      <a:pPr algn="ctr"/>
                      <a:r>
                        <a:rPr lang="en-US" sz="1400" b="1" dirty="0">
                          <a:solidFill>
                            <a:schemeClr val="bg1"/>
                          </a:solidFill>
                        </a:rPr>
                        <a:t>$ 30,421,980</a:t>
                      </a:r>
                    </a:p>
                  </a:txBody>
                  <a:tcPr>
                    <a:solidFill>
                      <a:schemeClr val="accent1"/>
                    </a:solidFill>
                  </a:tcPr>
                </a:tc>
                <a:tc>
                  <a:txBody>
                    <a:bodyPr/>
                    <a:lstStyle/>
                    <a:p>
                      <a:pPr algn="ctr"/>
                      <a:r>
                        <a:rPr lang="en-US" sz="1400" b="1" dirty="0">
                          <a:solidFill>
                            <a:schemeClr val="bg1"/>
                          </a:solidFill>
                        </a:rPr>
                        <a:t>29,716,466</a:t>
                      </a:r>
                    </a:p>
                  </a:txBody>
                  <a:tcPr>
                    <a:solidFill>
                      <a:schemeClr val="accent1"/>
                    </a:solidFill>
                  </a:tcPr>
                </a:tc>
                <a:tc>
                  <a:txBody>
                    <a:bodyPr/>
                    <a:lstStyle/>
                    <a:p>
                      <a:pPr algn="ctr"/>
                      <a:r>
                        <a:rPr lang="en-US" sz="1400" b="1" dirty="0">
                          <a:solidFill>
                            <a:schemeClr val="bg1"/>
                          </a:solidFill>
                        </a:rPr>
                        <a:t>705,514</a:t>
                      </a:r>
                    </a:p>
                  </a:txBody>
                  <a:tcPr>
                    <a:solidFill>
                      <a:schemeClr val="accent1"/>
                    </a:solidFill>
                  </a:tcPr>
                </a:tc>
                <a:extLst>
                  <a:ext uri="{0D108BD9-81ED-4DB2-BD59-A6C34878D82A}">
                    <a16:rowId xmlns:a16="http://schemas.microsoft.com/office/drawing/2014/main" val="10010"/>
                  </a:ext>
                </a:extLst>
              </a:tr>
              <a:tr h="324293">
                <a:tc>
                  <a:txBody>
                    <a:bodyPr/>
                    <a:lstStyle/>
                    <a:p>
                      <a:r>
                        <a:rPr lang="en-US" sz="1200" dirty="0"/>
                        <a:t>Transfers</a:t>
                      </a:r>
                      <a:r>
                        <a:rPr lang="en-US" sz="1200" baseline="0" dirty="0"/>
                        <a:t> Out</a:t>
                      </a:r>
                      <a:endParaRPr lang="en-US" sz="1200" dirty="0"/>
                    </a:p>
                  </a:txBody>
                  <a:tcPr>
                    <a:noFill/>
                  </a:tcPr>
                </a:tc>
                <a:tc>
                  <a:txBody>
                    <a:bodyPr/>
                    <a:lstStyle/>
                    <a:p>
                      <a:pPr marL="0" algn="ctr" defTabSz="914400" rtl="0" eaLnBrk="1" latinLnBrk="0" hangingPunct="1"/>
                      <a:r>
                        <a:rPr lang="en-US" sz="1200" kern="1200" dirty="0">
                          <a:solidFill>
                            <a:schemeClr val="dk1"/>
                          </a:solidFill>
                          <a:latin typeface="+mn-lt"/>
                          <a:ea typeface="+mn-ea"/>
                          <a:cs typeface="+mn-cs"/>
                        </a:rPr>
                        <a:t>-</a:t>
                      </a:r>
                    </a:p>
                  </a:txBody>
                  <a:tcPr>
                    <a:noFill/>
                  </a:tcPr>
                </a:tc>
                <a:tc>
                  <a:txBody>
                    <a:bodyPr/>
                    <a:lstStyle/>
                    <a:p>
                      <a:pPr marL="0" algn="ctr" defTabSz="914400" rtl="0" eaLnBrk="1" latinLnBrk="0" hangingPunct="1"/>
                      <a:r>
                        <a:rPr lang="en-US" sz="1200" kern="1200" dirty="0">
                          <a:solidFill>
                            <a:schemeClr val="dk1"/>
                          </a:solidFill>
                          <a:latin typeface="+mn-lt"/>
                          <a:ea typeface="+mn-ea"/>
                          <a:cs typeface="+mn-cs"/>
                        </a:rPr>
                        <a:t>1,071,060</a:t>
                      </a:r>
                    </a:p>
                  </a:txBody>
                  <a:tcPr>
                    <a:noFill/>
                  </a:tcPr>
                </a:tc>
                <a:tc>
                  <a:txBody>
                    <a:bodyPr/>
                    <a:lstStyle/>
                    <a:p>
                      <a:pPr marL="0" algn="ctr" defTabSz="914400" rtl="0" eaLnBrk="1" latinLnBrk="0" hangingPunct="1"/>
                      <a:r>
                        <a:rPr lang="en-US" sz="1200" kern="1200" dirty="0">
                          <a:solidFill>
                            <a:schemeClr val="dk1"/>
                          </a:solidFill>
                          <a:latin typeface="+mn-lt"/>
                          <a:ea typeface="+mn-ea"/>
                          <a:cs typeface="+mn-cs"/>
                        </a:rPr>
                        <a:t>(1,071,060)</a:t>
                      </a:r>
                    </a:p>
                  </a:txBody>
                  <a:tcPr>
                    <a:noFill/>
                  </a:tcPr>
                </a:tc>
                <a:extLst>
                  <a:ext uri="{0D108BD9-81ED-4DB2-BD59-A6C34878D82A}">
                    <a16:rowId xmlns:a16="http://schemas.microsoft.com/office/drawing/2014/main" val="10011"/>
                  </a:ext>
                </a:extLst>
              </a:tr>
              <a:tr h="612553">
                <a:tc>
                  <a:txBody>
                    <a:bodyPr/>
                    <a:lstStyle/>
                    <a:p>
                      <a:r>
                        <a:rPr lang="en-US" sz="1400" dirty="0"/>
                        <a:t>Total</a:t>
                      </a:r>
                      <a:r>
                        <a:rPr lang="en-US" sz="1400" baseline="0" dirty="0"/>
                        <a:t> Expenditures and Other Financing Uses</a:t>
                      </a:r>
                      <a:endParaRPr lang="en-US" sz="1400" dirty="0"/>
                    </a:p>
                  </a:txBody>
                  <a:tcPr/>
                </a:tc>
                <a:tc>
                  <a:txBody>
                    <a:bodyPr/>
                    <a:lstStyle/>
                    <a:p>
                      <a:pPr algn="ctr"/>
                      <a:r>
                        <a:rPr lang="en-US" sz="1400" dirty="0"/>
                        <a:t>$</a:t>
                      </a:r>
                      <a:r>
                        <a:rPr lang="en-US" sz="1400" baseline="0" dirty="0"/>
                        <a:t> </a:t>
                      </a:r>
                      <a:r>
                        <a:rPr lang="en-US" sz="1400" dirty="0"/>
                        <a:t>30,421,980</a:t>
                      </a:r>
                    </a:p>
                  </a:txBody>
                  <a:tcPr/>
                </a:tc>
                <a:tc>
                  <a:txBody>
                    <a:bodyPr/>
                    <a:lstStyle/>
                    <a:p>
                      <a:pPr algn="ctr"/>
                      <a:r>
                        <a:rPr lang="en-US" sz="1400" dirty="0"/>
                        <a:t>30,787,526</a:t>
                      </a:r>
                    </a:p>
                  </a:txBody>
                  <a:tcPr/>
                </a:tc>
                <a:tc>
                  <a:txBody>
                    <a:bodyPr/>
                    <a:lstStyle/>
                    <a:p>
                      <a:pPr algn="ctr"/>
                      <a:r>
                        <a:rPr lang="en-US" sz="1400" dirty="0"/>
                        <a:t>(365,546)</a:t>
                      </a:r>
                    </a:p>
                  </a:txBody>
                  <a:tcPr/>
                </a:tc>
                <a:extLst>
                  <a:ext uri="{0D108BD9-81ED-4DB2-BD59-A6C34878D82A}">
                    <a16:rowId xmlns:a16="http://schemas.microsoft.com/office/drawing/2014/main" val="10012"/>
                  </a:ext>
                </a:extLst>
              </a:tr>
            </a:tbl>
          </a:graphicData>
        </a:graphic>
      </p:graphicFrame>
      <p:sp>
        <p:nvSpPr>
          <p:cNvPr id="7" name="Slide Number Placeholder 6"/>
          <p:cNvSpPr>
            <a:spLocks noGrp="1"/>
          </p:cNvSpPr>
          <p:nvPr>
            <p:ph type="sldNum" sz="quarter" idx="12"/>
          </p:nvPr>
        </p:nvSpPr>
        <p:spPr/>
        <p:txBody>
          <a:bodyPr/>
          <a:lstStyle/>
          <a:p>
            <a:fld id="{C238F03A-58E1-4ECA-9024-348A9A81A53D}" type="slidenum">
              <a:rPr lang="en-US" smtClean="0"/>
              <a:pPr/>
              <a:t>5</a:t>
            </a:fld>
            <a:endParaRPr lang="en-US" dirty="0"/>
          </a:p>
        </p:txBody>
      </p:sp>
      <p:sp>
        <p:nvSpPr>
          <p:cNvPr id="9" name="TextBox 8"/>
          <p:cNvSpPr txBox="1"/>
          <p:nvPr/>
        </p:nvSpPr>
        <p:spPr>
          <a:xfrm>
            <a:off x="6062135" y="1524000"/>
            <a:ext cx="2895600" cy="5016758"/>
          </a:xfrm>
          <a:prstGeom prst="rect">
            <a:avLst/>
          </a:prstGeom>
          <a:noFill/>
        </p:spPr>
        <p:txBody>
          <a:bodyPr wrap="square" rtlCol="0">
            <a:spAutoFit/>
          </a:bodyPr>
          <a:lstStyle/>
          <a:p>
            <a:r>
              <a:rPr lang="en-US" sz="1200" b="1" i="1" dirty="0">
                <a:solidFill>
                  <a:schemeClr val="tx2">
                    <a:lumMod val="60000"/>
                    <a:lumOff val="40000"/>
                  </a:schemeClr>
                </a:solidFill>
              </a:rPr>
              <a:t>Observations:</a:t>
            </a:r>
            <a:endParaRPr lang="en-US" sz="900" b="1" i="1" dirty="0">
              <a:solidFill>
                <a:schemeClr val="tx2">
                  <a:lumMod val="60000"/>
                  <a:lumOff val="40000"/>
                </a:schemeClr>
              </a:solidFill>
            </a:endParaRPr>
          </a:p>
          <a:p>
            <a:endParaRPr lang="en-US" sz="800" b="1" i="1" dirty="0">
              <a:solidFill>
                <a:schemeClr val="tx2">
                  <a:lumMod val="60000"/>
                  <a:lumOff val="40000"/>
                </a:schemeClr>
              </a:solidFill>
            </a:endParaRPr>
          </a:p>
          <a:p>
            <a:pPr marL="171450" indent="-171450">
              <a:buFont typeface="Arial" panose="020B0604020202020204" pitchFamily="34" charset="0"/>
              <a:buChar char="•"/>
            </a:pPr>
            <a:r>
              <a:rPr lang="en-US" sz="1200" dirty="0"/>
              <a:t>Public Safety expenditures were under budget as budgeted positions were left unfilled in FY 2020.</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Public works expenditures were under budget due to savings from sharing employees with RSU 5.  In addition, less road treatment materials were used than anticipated.</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Community services expenditures were under budget as costs for the cable department were lower than anticipated.</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Education was under budget as the initial budget was set too high, and was revised during the year.</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Insurance and Benefits expenditures were under budget due to lower than anticipated health insurance premiums.</a:t>
            </a:r>
          </a:p>
          <a:p>
            <a:pPr marL="171450" indent="-171450">
              <a:buFont typeface="Arial" panose="020B0604020202020204" pitchFamily="34" charset="0"/>
              <a:buChar char="•"/>
            </a:pPr>
            <a:endParaRPr lang="en-US" sz="1200" dirty="0"/>
          </a:p>
          <a:p>
            <a:endParaRPr lang="en-US" sz="1200" dirty="0"/>
          </a:p>
          <a:p>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a:t>TOWN OF FREEPORT</a:t>
            </a:r>
          </a:p>
        </p:txBody>
      </p:sp>
      <p:pic>
        <p:nvPicPr>
          <p:cNvPr id="5" name="Content Placeholder 4"/>
          <p:cNvPicPr>
            <a:picLocks noGrp="1"/>
          </p:cNvPicPr>
          <p:nvPr>
            <p:ph idx="1"/>
          </p:nvPr>
        </p:nvPicPr>
        <p:blipFill>
          <a:blip r:embed="rId3" cstate="print"/>
          <a:srcRect/>
          <a:stretch>
            <a:fillRect/>
          </a:stretch>
        </p:blipFill>
        <p:spPr bwMode="auto">
          <a:xfrm>
            <a:off x="381000" y="6096000"/>
            <a:ext cx="1684166" cy="472281"/>
          </a:xfrm>
          <a:prstGeom prst="rect">
            <a:avLst/>
          </a:prstGeom>
          <a:noFill/>
          <a:ln w="9525">
            <a:noFill/>
            <a:miter lim="800000"/>
            <a:headEnd/>
            <a:tailEnd/>
          </a:ln>
        </p:spPr>
      </p:pic>
      <p:sp>
        <p:nvSpPr>
          <p:cNvPr id="6" name="Subtitle 4"/>
          <p:cNvSpPr txBox="1">
            <a:spLocks/>
          </p:cNvSpPr>
          <p:nvPr/>
        </p:nvSpPr>
        <p:spPr>
          <a:xfrm>
            <a:off x="228600" y="838200"/>
            <a:ext cx="8305800" cy="4616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a:solidFill>
                  <a:schemeClr val="accent1">
                    <a:lumMod val="75000"/>
                  </a:schemeClr>
                </a:solidFill>
              </a:rPr>
              <a:t>UNASSIGNED FUND BALANCE AS A PERCENTAGE OF BUDGET</a:t>
            </a: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7" name="Chart 6"/>
          <p:cNvGraphicFramePr/>
          <p:nvPr>
            <p:extLst>
              <p:ext uri="{D42A27DB-BD31-4B8C-83A1-F6EECF244321}">
                <p14:modId xmlns:p14="http://schemas.microsoft.com/office/powerpoint/2010/main" val="1761937834"/>
              </p:ext>
            </p:extLst>
          </p:nvPr>
        </p:nvGraphicFramePr>
        <p:xfrm>
          <a:off x="838200" y="1397000"/>
          <a:ext cx="7620000" cy="3251200"/>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fld id="{C238F03A-58E1-4ECA-9024-348A9A81A53D}" type="slidenum">
              <a:rPr lang="en-US" smtClean="0"/>
              <a:pPr/>
              <a:t>6</a:t>
            </a:fld>
            <a:endParaRPr lang="en-US" dirty="0"/>
          </a:p>
        </p:txBody>
      </p:sp>
      <p:sp>
        <p:nvSpPr>
          <p:cNvPr id="9" name="TextBox 8"/>
          <p:cNvSpPr txBox="1"/>
          <p:nvPr/>
        </p:nvSpPr>
        <p:spPr>
          <a:xfrm>
            <a:off x="2033993" y="5048934"/>
            <a:ext cx="6172200" cy="646331"/>
          </a:xfrm>
          <a:prstGeom prst="rect">
            <a:avLst/>
          </a:prstGeom>
          <a:noFill/>
        </p:spPr>
        <p:txBody>
          <a:bodyPr wrap="square" rtlCol="0">
            <a:spAutoFit/>
          </a:bodyPr>
          <a:lstStyle/>
          <a:p>
            <a:pPr>
              <a:buFont typeface="Arial" pitchFamily="34" charset="0"/>
              <a:buChar char="•"/>
            </a:pPr>
            <a:endParaRPr lang="en-US" sz="1200" dirty="0"/>
          </a:p>
          <a:p>
            <a:pPr>
              <a:buFont typeface="Arial" pitchFamily="34" charset="0"/>
              <a:buChar char="•"/>
            </a:pPr>
            <a:endParaRPr lang="en-US" sz="1200" dirty="0"/>
          </a:p>
          <a:p>
            <a:endParaRPr lang="en-US" sz="1200" dirty="0"/>
          </a:p>
        </p:txBody>
      </p:sp>
      <p:sp>
        <p:nvSpPr>
          <p:cNvPr id="10" name="TextBox 9"/>
          <p:cNvSpPr txBox="1"/>
          <p:nvPr/>
        </p:nvSpPr>
        <p:spPr>
          <a:xfrm>
            <a:off x="1524000" y="4747707"/>
            <a:ext cx="7162800" cy="1446550"/>
          </a:xfrm>
          <a:prstGeom prst="rect">
            <a:avLst/>
          </a:prstGeom>
          <a:noFill/>
        </p:spPr>
        <p:txBody>
          <a:bodyPr wrap="square" rtlCol="0">
            <a:spAutoFit/>
          </a:bodyPr>
          <a:lstStyle/>
          <a:p>
            <a:r>
              <a:rPr lang="en-US" sz="1400" b="1" i="1" dirty="0">
                <a:solidFill>
                  <a:schemeClr val="tx2">
                    <a:lumMod val="60000"/>
                    <a:lumOff val="40000"/>
                  </a:schemeClr>
                </a:solidFill>
              </a:rPr>
              <a:t>Observations:  </a:t>
            </a:r>
          </a:p>
          <a:p>
            <a:pPr marL="285750" indent="-285750">
              <a:buFont typeface="Arial" panose="020B0604020202020204" pitchFamily="34" charset="0"/>
              <a:buChar char="•"/>
            </a:pPr>
            <a:r>
              <a:rPr lang="en-US" sz="1200" dirty="0"/>
              <a:t>Unassigned fund balance decreased as a percentage of budget over FY 2019. </a:t>
            </a:r>
          </a:p>
          <a:p>
            <a:pPr marL="285750" indent="-285750">
              <a:buFont typeface="Arial" panose="020B0604020202020204" pitchFamily="34" charset="0"/>
              <a:buChar char="•"/>
            </a:pPr>
            <a:r>
              <a:rPr lang="en-US" sz="1200" dirty="0"/>
              <a:t>The Town’s fund balance policy target is 1 ½ months of the budget, or approximately 12.5%, with an additional 5% of the target allowed for a maximum fund balance.  </a:t>
            </a:r>
          </a:p>
          <a:p>
            <a:pPr marL="285750" indent="-285750">
              <a:buFont typeface="Arial" panose="020B0604020202020204" pitchFamily="34" charset="0"/>
              <a:buChar char="•"/>
            </a:pPr>
            <a:r>
              <a:rPr lang="en-US" sz="1200" dirty="0"/>
              <a:t>Compared to the FY 2021 budget, the FY 2020 unassigned fund balance exceeds the maximum by approximately $1 million.</a:t>
            </a:r>
          </a:p>
          <a:p>
            <a:pPr>
              <a:buFont typeface="Arial" pitchFamily="34" charset="0"/>
              <a:buChar char="•"/>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dirty="0"/>
              <a:t>TOWN OF FREEPORT</a:t>
            </a:r>
          </a:p>
        </p:txBody>
      </p:sp>
      <p:sp>
        <p:nvSpPr>
          <p:cNvPr id="6" name="Subtitle 4"/>
          <p:cNvSpPr txBox="1">
            <a:spLocks/>
          </p:cNvSpPr>
          <p:nvPr/>
        </p:nvSpPr>
        <p:spPr>
          <a:xfrm>
            <a:off x="228600" y="838200"/>
            <a:ext cx="8382000" cy="367962"/>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tabLst/>
              <a:defRPr/>
            </a:pPr>
            <a:r>
              <a:rPr lang="en-US" sz="2000" dirty="0">
                <a:solidFill>
                  <a:schemeClr val="accent1">
                    <a:lumMod val="75000"/>
                  </a:schemeClr>
                </a:solidFill>
              </a:rPr>
              <a:t>Expenditures (Pie Chart)</a:t>
            </a:r>
            <a:endParaRPr kumimoji="0" lang="en-US" sz="20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fld id="{C238F03A-58E1-4ECA-9024-348A9A81A53D}" type="slidenum">
              <a:rPr lang="en-US" smtClean="0"/>
              <a:pPr/>
              <a:t>7</a:t>
            </a:fld>
            <a:endParaRPr lang="en-US" dirty="0"/>
          </a:p>
        </p:txBody>
      </p:sp>
      <p:pic>
        <p:nvPicPr>
          <p:cNvPr id="11" name="Picture 10"/>
          <p:cNvPicPr/>
          <p:nvPr/>
        </p:nvPicPr>
        <p:blipFill>
          <a:blip r:embed="rId3" cstate="print"/>
          <a:srcRect/>
          <a:stretch>
            <a:fillRect/>
          </a:stretch>
        </p:blipFill>
        <p:spPr bwMode="auto">
          <a:xfrm>
            <a:off x="152400" y="5867400"/>
            <a:ext cx="1828800" cy="838200"/>
          </a:xfrm>
          <a:prstGeom prst="rect">
            <a:avLst/>
          </a:prstGeom>
          <a:noFill/>
          <a:ln w="9525">
            <a:noFill/>
            <a:miter lim="800000"/>
            <a:headEnd/>
            <a:tailEnd/>
          </a:ln>
        </p:spPr>
      </p:pic>
      <p:graphicFrame>
        <p:nvGraphicFramePr>
          <p:cNvPr id="9" name="Chart 8"/>
          <p:cNvGraphicFramePr/>
          <p:nvPr>
            <p:extLst>
              <p:ext uri="{D42A27DB-BD31-4B8C-83A1-F6EECF244321}">
                <p14:modId xmlns:p14="http://schemas.microsoft.com/office/powerpoint/2010/main" val="777439322"/>
              </p:ext>
            </p:extLst>
          </p:nvPr>
        </p:nvGraphicFramePr>
        <p:xfrm>
          <a:off x="177800" y="1761067"/>
          <a:ext cx="4394200" cy="46640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2966892201"/>
              </p:ext>
            </p:extLst>
          </p:nvPr>
        </p:nvGraphicFramePr>
        <p:xfrm>
          <a:off x="4724400" y="1431925"/>
          <a:ext cx="4292600" cy="5426075"/>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2209800" y="1288196"/>
            <a:ext cx="914400" cy="369332"/>
          </a:xfrm>
          <a:prstGeom prst="rect">
            <a:avLst/>
          </a:prstGeom>
          <a:noFill/>
        </p:spPr>
        <p:txBody>
          <a:bodyPr wrap="square" rtlCol="0">
            <a:spAutoFit/>
          </a:bodyPr>
          <a:lstStyle/>
          <a:p>
            <a:r>
              <a:rPr lang="en-US" dirty="0">
                <a:solidFill>
                  <a:schemeClr val="accent1">
                    <a:lumMod val="75000"/>
                  </a:schemeClr>
                </a:solidFill>
              </a:rPr>
              <a:t>2020</a:t>
            </a:r>
          </a:p>
        </p:txBody>
      </p:sp>
      <p:sp>
        <p:nvSpPr>
          <p:cNvPr id="4" name="TextBox 3"/>
          <p:cNvSpPr txBox="1"/>
          <p:nvPr/>
        </p:nvSpPr>
        <p:spPr>
          <a:xfrm>
            <a:off x="6781800" y="1295400"/>
            <a:ext cx="838200" cy="369332"/>
          </a:xfrm>
          <a:prstGeom prst="rect">
            <a:avLst/>
          </a:prstGeom>
          <a:noFill/>
        </p:spPr>
        <p:txBody>
          <a:bodyPr wrap="square" rtlCol="0">
            <a:spAutoFit/>
          </a:bodyPr>
          <a:lstStyle/>
          <a:p>
            <a:r>
              <a:rPr lang="en-US" dirty="0">
                <a:solidFill>
                  <a:schemeClr val="accent1">
                    <a:lumMod val="75000"/>
                  </a:schemeClr>
                </a:solidFill>
              </a:rPr>
              <a:t>2019</a:t>
            </a:r>
          </a:p>
        </p:txBody>
      </p:sp>
    </p:spTree>
    <p:extLst>
      <p:ext uri="{BB962C8B-B14F-4D97-AF65-F5344CB8AC3E}">
        <p14:creationId xmlns:p14="http://schemas.microsoft.com/office/powerpoint/2010/main" val="588688926"/>
      </p:ext>
    </p:extLst>
  </p:cSld>
  <p:clrMapOvr>
    <a:masterClrMapping/>
  </p:clrMapOvr>
</p:sld>
</file>

<file path=ppt/theme/theme1.xml><?xml version="1.0" encoding="utf-8"?>
<a:theme xmlns:a="http://schemas.openxmlformats.org/drawingml/2006/main" name="GreenWave_BusDesignSlides">
  <a:themeElements>
    <a:clrScheme name="Custom 3">
      <a:dk1>
        <a:sysClr val="windowText" lastClr="000000"/>
      </a:dk1>
      <a:lt1>
        <a:sysClr val="window" lastClr="FFFFFF"/>
      </a:lt1>
      <a:dk2>
        <a:srgbClr val="1F497D"/>
      </a:dk2>
      <a:lt2>
        <a:srgbClr val="EEECE1"/>
      </a:lt2>
      <a:accent1>
        <a:srgbClr val="4F81BD"/>
      </a:accent1>
      <a:accent2>
        <a:srgbClr val="244061"/>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3506</TotalTime>
  <Words>827</Words>
  <Application>Microsoft Office PowerPoint</Application>
  <PresentationFormat>On-screen Show (4:3)</PresentationFormat>
  <Paragraphs>184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GreenWave_BusDesignSlides</vt:lpstr>
      <vt:lpstr>TOWN OF FREEPORT</vt:lpstr>
      <vt:lpstr>TOWN OF FREEPORT</vt:lpstr>
      <vt:lpstr>TOWN OF FREEPORT</vt:lpstr>
      <vt:lpstr>TOWN OF FREEPORT</vt:lpstr>
      <vt:lpstr>TOWN OF FREEPORT</vt:lpstr>
      <vt:lpstr>TOWN OF FREEPORT</vt:lpstr>
      <vt:lpstr>TOWN OF FREEPORT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Tim Gill</dc:creator>
  <cp:lastModifiedBy>Christine Wolfe</cp:lastModifiedBy>
  <cp:revision>331</cp:revision>
  <cp:lastPrinted>2019-09-29T23:38:12Z</cp:lastPrinted>
  <dcterms:created xsi:type="dcterms:W3CDTF">2011-04-19T14:08:24Z</dcterms:created>
  <dcterms:modified xsi:type="dcterms:W3CDTF">2020-11-30T22:25:51Z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y fmtid="{D5CDD505-2E9C-101B-9397-08002B2CF9AE}" pid="3" name="tabName">
    <vt:lpwstr>REPORT</vt:lpwstr>
  </property>
  <property fmtid="{D5CDD505-2E9C-101B-9397-08002B2CF9AE}" pid="4" name="tabIndex">
    <vt:lpwstr>W</vt:lpwstr>
  </property>
  <property fmtid="{D5CDD505-2E9C-101B-9397-08002B2CF9AE}" pid="5" name="workpaperIndex">
    <vt:lpwstr>3c</vt:lpwstr>
  </property>
</Properties>
</file>