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6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1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TIF</a:t>
            </a:r>
            <a:r>
              <a:rPr lang="en-US" baseline="0"/>
              <a:t>: 100% CAPTURE</a:t>
            </a:r>
            <a:endParaRPr lang="en-US"/>
          </a:p>
        </c:rich>
      </c:tx>
      <c:overlay val="0"/>
    </c:title>
    <c:autoTitleDeleted val="0"/>
    <c:plotArea>
      <c:layout/>
      <c:areaChart>
        <c:grouping val="standard"/>
        <c:varyColors val="0"/>
        <c:ser>
          <c:idx val="2"/>
          <c:order val="1"/>
          <c:tx>
            <c:strRef>
              <c:f>Sheet1!$D$3:$D$4</c:f>
              <c:strCache>
                <c:ptCount val="1"/>
                <c:pt idx="0">
                  <c:v>CAPTURED VALUE</c:v>
                </c:pt>
              </c:strCache>
            </c:strRef>
          </c:tx>
          <c:cat>
            <c:numRef>
              <c:f>Sheet1!$A$5:$A$26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Sheet1!$D$5:$D$26</c:f>
              <c:numCache>
                <c:formatCode>General</c:formatCode>
                <c:ptCount val="22"/>
                <c:pt idx="0">
                  <c:v>0</c:v>
                </c:pt>
                <c:pt idx="1">
                  <c:v>250</c:v>
                </c:pt>
                <c:pt idx="2">
                  <c:v>450</c:v>
                </c:pt>
                <c:pt idx="3">
                  <c:v>450</c:v>
                </c:pt>
                <c:pt idx="4">
                  <c:v>450</c:v>
                </c:pt>
                <c:pt idx="5">
                  <c:v>450</c:v>
                </c:pt>
                <c:pt idx="6">
                  <c:v>450</c:v>
                </c:pt>
                <c:pt idx="7">
                  <c:v>700</c:v>
                </c:pt>
                <c:pt idx="8">
                  <c:v>900</c:v>
                </c:pt>
                <c:pt idx="9">
                  <c:v>900</c:v>
                </c:pt>
                <c:pt idx="10">
                  <c:v>900</c:v>
                </c:pt>
                <c:pt idx="11">
                  <c:v>900</c:v>
                </c:pt>
                <c:pt idx="12">
                  <c:v>900</c:v>
                </c:pt>
                <c:pt idx="13">
                  <c:v>900</c:v>
                </c:pt>
                <c:pt idx="14">
                  <c:v>900</c:v>
                </c:pt>
                <c:pt idx="15">
                  <c:v>1060</c:v>
                </c:pt>
                <c:pt idx="16">
                  <c:v>1260</c:v>
                </c:pt>
                <c:pt idx="17">
                  <c:v>1260</c:v>
                </c:pt>
                <c:pt idx="18">
                  <c:v>1260</c:v>
                </c:pt>
                <c:pt idx="19">
                  <c:v>1260</c:v>
                </c:pt>
                <c:pt idx="20">
                  <c:v>1260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5-4A9A-B250-40FB8309C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468544"/>
        <c:axId val="71470080"/>
      </c:areaChart>
      <c:areaChart>
        <c:grouping val="standard"/>
        <c:varyColors val="0"/>
        <c:ser>
          <c:idx val="0"/>
          <c:order val="0"/>
          <c:tx>
            <c:strRef>
              <c:f>Sheet1!$B$3:$B$4</c:f>
              <c:strCache>
                <c:ptCount val="1"/>
                <c:pt idx="0">
                  <c:v>GENERAL FUND</c:v>
                </c:pt>
              </c:strCache>
            </c:strRef>
          </c:tx>
          <c:cat>
            <c:numRef>
              <c:f>Sheet1!$A$5:$A$26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Sheet1!$B$5:$B$26</c:f>
              <c:numCache>
                <c:formatCode>General</c:formatCode>
                <c:ptCount val="22"/>
                <c:pt idx="0">
                  <c:v>390</c:v>
                </c:pt>
                <c:pt idx="1">
                  <c:v>390</c:v>
                </c:pt>
                <c:pt idx="2">
                  <c:v>390</c:v>
                </c:pt>
                <c:pt idx="3">
                  <c:v>390</c:v>
                </c:pt>
                <c:pt idx="4">
                  <c:v>390</c:v>
                </c:pt>
                <c:pt idx="5">
                  <c:v>390</c:v>
                </c:pt>
                <c:pt idx="6">
                  <c:v>390</c:v>
                </c:pt>
                <c:pt idx="7">
                  <c:v>390</c:v>
                </c:pt>
                <c:pt idx="8">
                  <c:v>390</c:v>
                </c:pt>
                <c:pt idx="9">
                  <c:v>390</c:v>
                </c:pt>
                <c:pt idx="10">
                  <c:v>390</c:v>
                </c:pt>
                <c:pt idx="11">
                  <c:v>390</c:v>
                </c:pt>
                <c:pt idx="12">
                  <c:v>390</c:v>
                </c:pt>
                <c:pt idx="13">
                  <c:v>390</c:v>
                </c:pt>
                <c:pt idx="14">
                  <c:v>390</c:v>
                </c:pt>
                <c:pt idx="15">
                  <c:v>390</c:v>
                </c:pt>
                <c:pt idx="16">
                  <c:v>390</c:v>
                </c:pt>
                <c:pt idx="17">
                  <c:v>390</c:v>
                </c:pt>
                <c:pt idx="18">
                  <c:v>390</c:v>
                </c:pt>
                <c:pt idx="19">
                  <c:v>390</c:v>
                </c:pt>
                <c:pt idx="20">
                  <c:v>1260</c:v>
                </c:pt>
                <c:pt idx="21">
                  <c:v>1260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15-4A9A-B250-40FB8309C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477888"/>
        <c:axId val="71476352"/>
      </c:areaChart>
      <c:catAx>
        <c:axId val="7146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1470080"/>
        <c:crosses val="autoZero"/>
        <c:auto val="1"/>
        <c:lblAlgn val="ctr"/>
        <c:lblOffset val="100"/>
        <c:noMultiLvlLbl val="0"/>
      </c:catAx>
      <c:valAx>
        <c:axId val="714700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Value</a:t>
                </a:r>
                <a:r>
                  <a:rPr lang="en-US" baseline="0"/>
                  <a:t> (x1000)</a:t>
                </a: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71468544"/>
        <c:crosses val="autoZero"/>
        <c:crossBetween val="midCat"/>
      </c:valAx>
      <c:valAx>
        <c:axId val="7147635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one"/>
        <c:crossAx val="71477888"/>
        <c:crosses val="max"/>
        <c:crossBetween val="midCat"/>
      </c:valAx>
      <c:catAx>
        <c:axId val="71477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1476352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TIF: 50% CAPTURE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186152249103578"/>
          <c:y val="0.13564339788018595"/>
          <c:w val="0.65236445106523844"/>
          <c:h val="0.79335580074339973"/>
        </c:manualLayout>
      </c:layout>
      <c:areaChart>
        <c:grouping val="stacked"/>
        <c:varyColors val="0"/>
        <c:ser>
          <c:idx val="0"/>
          <c:order val="0"/>
          <c:tx>
            <c:strRef>
              <c:f>Sheet2!$B$3:$B$4</c:f>
              <c:strCache>
                <c:ptCount val="1"/>
                <c:pt idx="0">
                  <c:v>GENERAL FUND</c:v>
                </c:pt>
              </c:strCache>
            </c:strRef>
          </c:tx>
          <c:cat>
            <c:numRef>
              <c:f>Sheet2!$A$5:$A$27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Sheet2!$B$5:$B$27</c:f>
              <c:numCache>
                <c:formatCode>General</c:formatCode>
                <c:ptCount val="23"/>
                <c:pt idx="0">
                  <c:v>390</c:v>
                </c:pt>
                <c:pt idx="1">
                  <c:v>390</c:v>
                </c:pt>
                <c:pt idx="2">
                  <c:v>390</c:v>
                </c:pt>
                <c:pt idx="3">
                  <c:v>390</c:v>
                </c:pt>
                <c:pt idx="4">
                  <c:v>390</c:v>
                </c:pt>
                <c:pt idx="5">
                  <c:v>390</c:v>
                </c:pt>
                <c:pt idx="6">
                  <c:v>390</c:v>
                </c:pt>
                <c:pt idx="7">
                  <c:v>390</c:v>
                </c:pt>
                <c:pt idx="8">
                  <c:v>390</c:v>
                </c:pt>
                <c:pt idx="9">
                  <c:v>390</c:v>
                </c:pt>
                <c:pt idx="10">
                  <c:v>390</c:v>
                </c:pt>
                <c:pt idx="11">
                  <c:v>390</c:v>
                </c:pt>
                <c:pt idx="12">
                  <c:v>390</c:v>
                </c:pt>
                <c:pt idx="13">
                  <c:v>390</c:v>
                </c:pt>
                <c:pt idx="14">
                  <c:v>390</c:v>
                </c:pt>
                <c:pt idx="15">
                  <c:v>390</c:v>
                </c:pt>
                <c:pt idx="16">
                  <c:v>390</c:v>
                </c:pt>
                <c:pt idx="17">
                  <c:v>390</c:v>
                </c:pt>
                <c:pt idx="18">
                  <c:v>390</c:v>
                </c:pt>
                <c:pt idx="19">
                  <c:v>390</c:v>
                </c:pt>
                <c:pt idx="20">
                  <c:v>1650</c:v>
                </c:pt>
                <c:pt idx="21">
                  <c:v>1650</c:v>
                </c:pt>
                <c:pt idx="22">
                  <c:v>1650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D4-4FDC-8B9A-C5291787EB8B}"/>
            </c:ext>
          </c:extLst>
        </c:ser>
        <c:ser>
          <c:idx val="5"/>
          <c:order val="1"/>
          <c:tx>
            <c:strRef>
              <c:f>Sheet2!$G$3:$G$4</c:f>
              <c:strCache>
                <c:ptCount val="1"/>
                <c:pt idx="0">
                  <c:v>UNCAPTURED INCREMENT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Sheet2!$A$5:$A$27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Sheet2!$G$5:$G$27</c:f>
              <c:numCache>
                <c:formatCode>General</c:formatCode>
                <c:ptCount val="23"/>
                <c:pt idx="0">
                  <c:v>0</c:v>
                </c:pt>
                <c:pt idx="1">
                  <c:v>125</c:v>
                </c:pt>
                <c:pt idx="2">
                  <c:v>225</c:v>
                </c:pt>
                <c:pt idx="3">
                  <c:v>225</c:v>
                </c:pt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  <c:pt idx="7">
                  <c:v>350</c:v>
                </c:pt>
                <c:pt idx="8">
                  <c:v>450</c:v>
                </c:pt>
                <c:pt idx="9">
                  <c:v>450</c:v>
                </c:pt>
                <c:pt idx="10">
                  <c:v>450</c:v>
                </c:pt>
                <c:pt idx="11">
                  <c:v>450</c:v>
                </c:pt>
                <c:pt idx="12">
                  <c:v>450</c:v>
                </c:pt>
                <c:pt idx="13">
                  <c:v>450</c:v>
                </c:pt>
                <c:pt idx="14">
                  <c:v>450</c:v>
                </c:pt>
                <c:pt idx="15">
                  <c:v>530</c:v>
                </c:pt>
                <c:pt idx="16">
                  <c:v>630</c:v>
                </c:pt>
                <c:pt idx="17">
                  <c:v>630</c:v>
                </c:pt>
                <c:pt idx="18">
                  <c:v>630</c:v>
                </c:pt>
                <c:pt idx="19">
                  <c:v>630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D4-4FDC-8B9A-C5291787EB8B}"/>
            </c:ext>
          </c:extLst>
        </c:ser>
        <c:ser>
          <c:idx val="4"/>
          <c:order val="2"/>
          <c:tx>
            <c:strRef>
              <c:f>Sheet2!$F$3:$F$4</c:f>
              <c:strCache>
                <c:ptCount val="1"/>
                <c:pt idx="0">
                  <c:v>CAV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Sheet2!$A$5:$A$27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Sheet2!$F$5:$F$27</c:f>
              <c:numCache>
                <c:formatCode>General</c:formatCode>
                <c:ptCount val="23"/>
                <c:pt idx="0">
                  <c:v>0</c:v>
                </c:pt>
                <c:pt idx="1">
                  <c:v>125</c:v>
                </c:pt>
                <c:pt idx="2">
                  <c:v>225</c:v>
                </c:pt>
                <c:pt idx="3">
                  <c:v>225</c:v>
                </c:pt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  <c:pt idx="7">
                  <c:v>350</c:v>
                </c:pt>
                <c:pt idx="8">
                  <c:v>450</c:v>
                </c:pt>
                <c:pt idx="9">
                  <c:v>450</c:v>
                </c:pt>
                <c:pt idx="10">
                  <c:v>450</c:v>
                </c:pt>
                <c:pt idx="11">
                  <c:v>450</c:v>
                </c:pt>
                <c:pt idx="12">
                  <c:v>450</c:v>
                </c:pt>
                <c:pt idx="13">
                  <c:v>450</c:v>
                </c:pt>
                <c:pt idx="14">
                  <c:v>450</c:v>
                </c:pt>
                <c:pt idx="15">
                  <c:v>530</c:v>
                </c:pt>
                <c:pt idx="16">
                  <c:v>630</c:v>
                </c:pt>
                <c:pt idx="17">
                  <c:v>630</c:v>
                </c:pt>
                <c:pt idx="18">
                  <c:v>630</c:v>
                </c:pt>
                <c:pt idx="19">
                  <c:v>630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D4-4FDC-8B9A-C5291787E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073216"/>
        <c:axId val="52074752"/>
      </c:areaChart>
      <c:catAx>
        <c:axId val="5207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2074752"/>
        <c:crosses val="autoZero"/>
        <c:auto val="1"/>
        <c:lblAlgn val="ctr"/>
        <c:lblOffset val="100"/>
        <c:noMultiLvlLbl val="0"/>
      </c:catAx>
      <c:valAx>
        <c:axId val="520747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Value</a:t>
                </a:r>
                <a:r>
                  <a:rPr lang="en-US" baseline="0"/>
                  <a:t> (x1000)</a:t>
                </a: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520732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526574803149608"/>
          <c:y val="0.47134543521456096"/>
          <c:w val="0.20473425196850395"/>
          <c:h val="0.16405573648843638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TIF:</a:t>
            </a:r>
            <a:r>
              <a:rPr lang="en-US" baseline="0"/>
              <a:t> 100% Capture with CEA and Debt Service</a:t>
            </a:r>
            <a:endParaRPr lang="en-US"/>
          </a:p>
        </c:rich>
      </c:tx>
      <c:layout>
        <c:manualLayout>
          <c:xMode val="edge"/>
          <c:yMode val="edge"/>
          <c:x val="0.19561631184990763"/>
          <c:y val="1.772573041361584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97047244094488"/>
          <c:y val="0.10123480903401111"/>
          <c:w val="0.65789455137552255"/>
          <c:h val="0.82204339717315411"/>
        </c:manualLayout>
      </c:layout>
      <c:areaChart>
        <c:grouping val="stacked"/>
        <c:varyColors val="0"/>
        <c:ser>
          <c:idx val="0"/>
          <c:order val="0"/>
          <c:tx>
            <c:strRef>
              <c:f>Sheet3!$B$3:$B$4</c:f>
              <c:strCache>
                <c:ptCount val="1"/>
                <c:pt idx="0">
                  <c:v>GENERAL FUND</c:v>
                </c:pt>
              </c:strCache>
            </c:strRef>
          </c:tx>
          <c:cat>
            <c:numRef>
              <c:f>Sheet3!$A$5:$A$26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Sheet3!$B$5:$B$26</c:f>
              <c:numCache>
                <c:formatCode>General</c:formatCode>
                <c:ptCount val="22"/>
                <c:pt idx="0">
                  <c:v>390</c:v>
                </c:pt>
                <c:pt idx="1">
                  <c:v>390</c:v>
                </c:pt>
                <c:pt idx="2">
                  <c:v>390</c:v>
                </c:pt>
                <c:pt idx="3">
                  <c:v>390</c:v>
                </c:pt>
                <c:pt idx="4">
                  <c:v>390</c:v>
                </c:pt>
                <c:pt idx="5">
                  <c:v>390</c:v>
                </c:pt>
                <c:pt idx="6">
                  <c:v>390</c:v>
                </c:pt>
                <c:pt idx="7">
                  <c:v>390</c:v>
                </c:pt>
                <c:pt idx="8">
                  <c:v>390</c:v>
                </c:pt>
                <c:pt idx="9">
                  <c:v>390</c:v>
                </c:pt>
                <c:pt idx="10">
                  <c:v>390</c:v>
                </c:pt>
                <c:pt idx="11">
                  <c:v>390</c:v>
                </c:pt>
                <c:pt idx="12">
                  <c:v>390</c:v>
                </c:pt>
                <c:pt idx="13">
                  <c:v>390</c:v>
                </c:pt>
                <c:pt idx="14">
                  <c:v>390</c:v>
                </c:pt>
                <c:pt idx="15">
                  <c:v>390</c:v>
                </c:pt>
                <c:pt idx="16">
                  <c:v>390</c:v>
                </c:pt>
                <c:pt idx="17">
                  <c:v>390</c:v>
                </c:pt>
                <c:pt idx="18">
                  <c:v>390</c:v>
                </c:pt>
                <c:pt idx="19">
                  <c:v>390</c:v>
                </c:pt>
                <c:pt idx="20">
                  <c:v>1650</c:v>
                </c:pt>
                <c:pt idx="21">
                  <c:v>1650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5-4303-AD7C-9F031BAF9CB8}"/>
            </c:ext>
          </c:extLst>
        </c:ser>
        <c:ser>
          <c:idx val="5"/>
          <c:order val="1"/>
          <c:tx>
            <c:strRef>
              <c:f>Sheet3!$G$3:$G$4</c:f>
              <c:strCache>
                <c:ptCount val="1"/>
                <c:pt idx="0">
                  <c:v>CEA</c:v>
                </c:pt>
              </c:strCache>
            </c:strRef>
          </c:tx>
          <c:cat>
            <c:numRef>
              <c:f>Sheet3!$A$5:$A$26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Sheet3!$G$5:$G$26</c:f>
              <c:numCache>
                <c:formatCode>General</c:formatCode>
                <c:ptCount val="22"/>
                <c:pt idx="0">
                  <c:v>0</c:v>
                </c:pt>
                <c:pt idx="1">
                  <c:v>87.5</c:v>
                </c:pt>
                <c:pt idx="2">
                  <c:v>157.5</c:v>
                </c:pt>
                <c:pt idx="3">
                  <c:v>157.5</c:v>
                </c:pt>
                <c:pt idx="4">
                  <c:v>157.5</c:v>
                </c:pt>
                <c:pt idx="5">
                  <c:v>157.5</c:v>
                </c:pt>
                <c:pt idx="6">
                  <c:v>157.5</c:v>
                </c:pt>
                <c:pt idx="7">
                  <c:v>244.99999999999997</c:v>
                </c:pt>
                <c:pt idx="8">
                  <c:v>315</c:v>
                </c:pt>
                <c:pt idx="9">
                  <c:v>315</c:v>
                </c:pt>
                <c:pt idx="10">
                  <c:v>315</c:v>
                </c:pt>
                <c:pt idx="11">
                  <c:v>315</c:v>
                </c:pt>
                <c:pt idx="12">
                  <c:v>315</c:v>
                </c:pt>
                <c:pt idx="13">
                  <c:v>315</c:v>
                </c:pt>
                <c:pt idx="14">
                  <c:v>315</c:v>
                </c:pt>
                <c:pt idx="15">
                  <c:v>175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A5-4303-AD7C-9F031BAF9CB8}"/>
            </c:ext>
          </c:extLst>
        </c:ser>
        <c:ser>
          <c:idx val="6"/>
          <c:order val="2"/>
          <c:tx>
            <c:strRef>
              <c:f>Sheet3!$H$3:$H$4</c:f>
              <c:strCache>
                <c:ptCount val="1"/>
                <c:pt idx="0">
                  <c:v>DEBT SERVICE</c:v>
                </c:pt>
              </c:strCache>
            </c:strRef>
          </c:tx>
          <c:cat>
            <c:numRef>
              <c:f>Sheet3!$A$5:$A$26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Sheet3!$H$5:$H$26</c:f>
              <c:numCache>
                <c:formatCode>General</c:formatCode>
                <c:ptCount val="22"/>
                <c:pt idx="0">
                  <c:v>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200</c:v>
                </c:pt>
                <c:pt idx="10">
                  <c:v>200</c:v>
                </c:pt>
                <c:pt idx="11">
                  <c:v>200</c:v>
                </c:pt>
                <c:pt idx="12">
                  <c:v>200</c:v>
                </c:pt>
                <c:pt idx="13">
                  <c:v>200</c:v>
                </c:pt>
                <c:pt idx="14">
                  <c:v>200</c:v>
                </c:pt>
                <c:pt idx="15">
                  <c:v>200</c:v>
                </c:pt>
                <c:pt idx="16">
                  <c:v>200</c:v>
                </c:pt>
                <c:pt idx="17">
                  <c:v>200</c:v>
                </c:pt>
                <c:pt idx="18">
                  <c:v>200</c:v>
                </c:pt>
                <c:pt idx="19">
                  <c:v>200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A5-4303-AD7C-9F031BAF9CB8}"/>
            </c:ext>
          </c:extLst>
        </c:ser>
        <c:ser>
          <c:idx val="2"/>
          <c:order val="3"/>
          <c:tx>
            <c:strRef>
              <c:f>Sheet3!$I$3:$I$4</c:f>
              <c:strCache>
                <c:ptCount val="1"/>
                <c:pt idx="0">
                  <c:v>DEVELOPMENT FUND</c:v>
                </c:pt>
              </c:strCache>
            </c:strRef>
          </c:tx>
          <c:cat>
            <c:numRef>
              <c:f>Sheet3!$A$5:$A$26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</c:numCache>
            </c:numRef>
          </c:cat>
          <c:val>
            <c:numRef>
              <c:f>Sheet3!$I$5:$I$26</c:f>
              <c:numCache>
                <c:formatCode>General</c:formatCode>
                <c:ptCount val="22"/>
                <c:pt idx="0">
                  <c:v>0</c:v>
                </c:pt>
                <c:pt idx="1">
                  <c:v>-37.5</c:v>
                </c:pt>
                <c:pt idx="2">
                  <c:v>92.5</c:v>
                </c:pt>
                <c:pt idx="3">
                  <c:v>92.5</c:v>
                </c:pt>
                <c:pt idx="4">
                  <c:v>92.5</c:v>
                </c:pt>
                <c:pt idx="5">
                  <c:v>92.5</c:v>
                </c:pt>
                <c:pt idx="6">
                  <c:v>92.5</c:v>
                </c:pt>
                <c:pt idx="7">
                  <c:v>255</c:v>
                </c:pt>
                <c:pt idx="8">
                  <c:v>385</c:v>
                </c:pt>
                <c:pt idx="9">
                  <c:v>385</c:v>
                </c:pt>
                <c:pt idx="10">
                  <c:v>385</c:v>
                </c:pt>
                <c:pt idx="11">
                  <c:v>385</c:v>
                </c:pt>
                <c:pt idx="12">
                  <c:v>385</c:v>
                </c:pt>
                <c:pt idx="13">
                  <c:v>385</c:v>
                </c:pt>
                <c:pt idx="14">
                  <c:v>385</c:v>
                </c:pt>
                <c:pt idx="15">
                  <c:v>685</c:v>
                </c:pt>
                <c:pt idx="16">
                  <c:v>1060</c:v>
                </c:pt>
                <c:pt idx="17">
                  <c:v>1060</c:v>
                </c:pt>
                <c:pt idx="18">
                  <c:v>1060</c:v>
                </c:pt>
                <c:pt idx="19">
                  <c:v>1060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A5-4303-AD7C-9F031BAF9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273984"/>
        <c:axId val="79277056"/>
      </c:areaChart>
      <c:catAx>
        <c:axId val="792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9277056"/>
        <c:crosses val="autoZero"/>
        <c:auto val="1"/>
        <c:lblAlgn val="ctr"/>
        <c:lblOffset val="100"/>
        <c:noMultiLvlLbl val="0"/>
      </c:catAx>
      <c:valAx>
        <c:axId val="79277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Value</a:t>
                </a:r>
                <a:r>
                  <a:rPr lang="en-US" baseline="0"/>
                  <a:t> (x1000)</a:t>
                </a: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792739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751616117429769"/>
          <c:y val="0.43916996228206018"/>
          <c:w val="0.1623603820355789"/>
          <c:h val="0.20296498225902421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70889-47A6-4622-A485-9F65E4510A5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DF421-6B3C-4945-8922-415E8E149B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Freeport TIF101 Workshop: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68776"/>
            <a:ext cx="6400800" cy="685800"/>
          </a:xfrm>
        </p:spPr>
        <p:txBody>
          <a:bodyPr/>
          <a:lstStyle/>
          <a:p>
            <a:r>
              <a:rPr lang="en-US" dirty="0"/>
              <a:t>January 21,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FEDC’s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Convener, liaison, neutral evaluator, advisor.</a:t>
            </a:r>
          </a:p>
          <a:p>
            <a:r>
              <a:rPr lang="en-US" sz="2800" dirty="0"/>
              <a:t>Mission: To partner with the community to promote sustainable economic development that strengthens and diversifies the economic base and enhances the quality of life and unique character of Freeport.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4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“Appropriate”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Criteria to consider:</a:t>
            </a:r>
          </a:p>
          <a:p>
            <a:r>
              <a:rPr lang="en-US" sz="2800" dirty="0"/>
              <a:t>Value of proposed public infrastructure</a:t>
            </a:r>
          </a:p>
          <a:p>
            <a:r>
              <a:rPr lang="en-US" sz="2800" dirty="0"/>
              <a:t>Project creates infrastructure beyond the particular development (i.e.: parking facilities, green space or environmental remediation)</a:t>
            </a:r>
          </a:p>
          <a:p>
            <a:r>
              <a:rPr lang="en-US" sz="2800" dirty="0"/>
              <a:t>Consistency with goals and actions state in Town Comprehensive Plan</a:t>
            </a:r>
          </a:p>
          <a:p>
            <a:r>
              <a:rPr lang="en-US" sz="2800" dirty="0"/>
              <a:t>Assistance to established in town, retaining existing employment opportunities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83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“Appropriate”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Criteria to consider:</a:t>
            </a:r>
          </a:p>
          <a:p>
            <a:r>
              <a:rPr lang="en-US" sz="2800" dirty="0"/>
              <a:t>Attracts/supports a new business to town consistent with certain business sectors, or programs to assist in the development of these sectors in town: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AC19D-4B8C-4C70-9F62-C8F4258FD8B9}"/>
              </a:ext>
            </a:extLst>
          </p:cNvPr>
          <p:cNvSpPr txBox="1"/>
          <p:nvPr/>
        </p:nvSpPr>
        <p:spPr>
          <a:xfrm>
            <a:off x="914400" y="37338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Light manufacturing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Creative economy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Medical 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Lodging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Eco-tourism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Manufacturing/Advanced Tech</a:t>
            </a:r>
          </a:p>
        </p:txBody>
      </p:sp>
    </p:spTree>
    <p:extLst>
      <p:ext uri="{BB962C8B-B14F-4D97-AF65-F5344CB8AC3E}">
        <p14:creationId xmlns:p14="http://schemas.microsoft.com/office/powerpoint/2010/main" val="151035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“Appropriate”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Criteria to consider:</a:t>
            </a:r>
          </a:p>
          <a:p>
            <a:r>
              <a:rPr lang="en-US" sz="2800" dirty="0"/>
              <a:t>Project creates long-term, permanent and quality employment opportunities</a:t>
            </a:r>
          </a:p>
          <a:p>
            <a:r>
              <a:rPr lang="en-US" sz="2800" dirty="0"/>
              <a:t>Project contributes to the unique quality of the Village, commercial and/or industrial districts or other areas in need of redevelopment</a:t>
            </a:r>
          </a:p>
          <a:p>
            <a:r>
              <a:rPr lang="en-US" sz="2800" dirty="0"/>
              <a:t>Project improves a blighted building or site</a:t>
            </a:r>
          </a:p>
          <a:p>
            <a:r>
              <a:rPr lang="en-US" sz="2800" dirty="0"/>
              <a:t>Project supports or will support community projects, provides job training/internships, or supports local contractors/suppliers.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20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Freeport’s TIF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TIF #1/#2: </a:t>
            </a:r>
          </a:p>
          <a:p>
            <a:pPr lvl="1"/>
            <a:r>
              <a:rPr lang="en-US" sz="2400" dirty="0"/>
              <a:t>1989: OFC/Desert Road. </a:t>
            </a:r>
          </a:p>
          <a:p>
            <a:pPr lvl="2"/>
            <a:r>
              <a:rPr lang="en-US" sz="2000" dirty="0"/>
              <a:t>Retired bonds used to bring infrastructure across 295 to the L.L. Bean OFC.  </a:t>
            </a:r>
          </a:p>
          <a:p>
            <a:pPr lvl="1"/>
            <a:r>
              <a:rPr lang="en-US" sz="2400" dirty="0"/>
              <a:t>Phase 2 and Amendments (1996, 2006) </a:t>
            </a:r>
          </a:p>
          <a:p>
            <a:pPr lvl="2"/>
            <a:r>
              <a:rPr lang="en-US" sz="2000" dirty="0"/>
              <a:t>Expanded district to include L.L. Bean downtown retail campus, and Freeport Village Station.  Extended to 2026.</a:t>
            </a:r>
          </a:p>
          <a:p>
            <a:pPr lvl="2"/>
            <a:r>
              <a:rPr lang="en-US" sz="2000" dirty="0"/>
              <a:t>CEA to L.L. Bean’s for downtown investments. ($4.5 million) (1996)</a:t>
            </a:r>
          </a:p>
          <a:p>
            <a:pPr lvl="2"/>
            <a:r>
              <a:rPr lang="en-US" sz="2000" dirty="0"/>
              <a:t>CEA to Berenson for Village Station Parking Garage ($17.5 million) (2006)</a:t>
            </a:r>
          </a:p>
        </p:txBody>
      </p:sp>
    </p:spTree>
    <p:extLst>
      <p:ext uri="{BB962C8B-B14F-4D97-AF65-F5344CB8AC3E}">
        <p14:creationId xmlns:p14="http://schemas.microsoft.com/office/powerpoint/2010/main" val="1977413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Freeport’s TIF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“Destination Freeport” TIF (1999), </a:t>
            </a:r>
          </a:p>
          <a:p>
            <a:r>
              <a:rPr lang="en-US" sz="2800" dirty="0"/>
              <a:t>Amendments 2004, 2010</a:t>
            </a:r>
          </a:p>
          <a:p>
            <a:pPr lvl="1"/>
            <a:r>
              <a:rPr lang="en-US" sz="2400" dirty="0"/>
              <a:t>Route 1 S. &amp; Lower Main Street hotel properties.  </a:t>
            </a:r>
          </a:p>
          <a:p>
            <a:pPr lvl="1"/>
            <a:r>
              <a:rPr lang="en-US" sz="2400" dirty="0"/>
              <a:t>Constructs and maintains sidewalks benches and equipment in the village, economic development, and “Arts district.”   Credit enhancement agreement with Nordica Theater ($200,000)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156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Freeport’s TIF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Park Street/Bow Street Market (2005), as Amended (2009, 2010)</a:t>
            </a:r>
          </a:p>
          <a:p>
            <a:pPr lvl="1"/>
            <a:r>
              <a:rPr lang="en-US" sz="2400" dirty="0"/>
              <a:t>District:  Hilton Garden Inn, Bow Street Market, other adjacent properties</a:t>
            </a:r>
          </a:p>
          <a:p>
            <a:pPr lvl="1"/>
            <a:r>
              <a:rPr lang="en-US" sz="2400" dirty="0"/>
              <a:t>Reimburse (at various percentages) Hilton and Bow Street Market developer for sidewalk, stormwater, water, sewer and road improvements (reconstruction of Park Street, and extension of School Street to Bow Street)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8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FED4-E113-4ADF-AF78-7F0A0BEAF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Brief Introduction to TIF</a:t>
            </a:r>
          </a:p>
        </p:txBody>
      </p:sp>
    </p:spTree>
    <p:extLst>
      <p:ext uri="{BB962C8B-B14F-4D97-AF65-F5344CB8AC3E}">
        <p14:creationId xmlns:p14="http://schemas.microsoft.com/office/powerpoint/2010/main" val="132129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of TIF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001000" cy="441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of TIF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of TIF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FED4-E113-4ADF-AF78-7F0A0BEAF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TIFs and Freeport: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9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Applicant – FEDC informational meeting</a:t>
            </a:r>
          </a:p>
          <a:p>
            <a:r>
              <a:rPr lang="en-US" sz="2800" dirty="0"/>
              <a:t>Preliminary Application</a:t>
            </a:r>
          </a:p>
          <a:p>
            <a:r>
              <a:rPr lang="en-US" sz="2800" dirty="0"/>
              <a:t>Workshop to determine “whether the application is an appropriate use of TIF funding or not.”</a:t>
            </a:r>
          </a:p>
          <a:p>
            <a:pPr lvl="1"/>
            <a:r>
              <a:rPr lang="en-US" sz="2000" dirty="0"/>
              <a:t>Applicant provides overview</a:t>
            </a:r>
          </a:p>
          <a:p>
            <a:pPr lvl="1"/>
            <a:r>
              <a:rPr lang="en-US" sz="2000" dirty="0"/>
              <a:t>FEDC provides input from staff</a:t>
            </a:r>
          </a:p>
          <a:p>
            <a:pPr lvl="1"/>
            <a:r>
              <a:rPr lang="en-US" sz="2000" dirty="0"/>
              <a:t>Council and FEDC members provide comment, as appropriate</a:t>
            </a:r>
          </a:p>
          <a:p>
            <a:pPr lvl="1"/>
            <a:r>
              <a:rPr lang="en-US" sz="2000" dirty="0"/>
              <a:t>Preliminary discussion of terms including those involved with a CEA</a:t>
            </a:r>
          </a:p>
          <a:p>
            <a:pPr lvl="1"/>
            <a:r>
              <a:rPr lang="en-US" sz="2000" dirty="0"/>
              <a:t>Discussion of policy waivers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7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Applicant files Application for approval, and proceed with:</a:t>
            </a:r>
          </a:p>
          <a:p>
            <a:pPr lvl="1"/>
            <a:r>
              <a:rPr lang="en-US" sz="2400" dirty="0"/>
              <a:t>FEDC/Town planner get input from department heads</a:t>
            </a:r>
          </a:p>
          <a:p>
            <a:pPr lvl="1"/>
            <a:r>
              <a:rPr lang="en-US" sz="2400" dirty="0"/>
              <a:t>Negotiations on CEA</a:t>
            </a:r>
          </a:p>
          <a:p>
            <a:pPr lvl="1"/>
            <a:r>
              <a:rPr lang="en-US" sz="2400" dirty="0"/>
              <a:t>Findings of Fact from FEDC</a:t>
            </a:r>
          </a:p>
          <a:p>
            <a:pPr lvl="1"/>
            <a:r>
              <a:rPr lang="en-US" sz="2400" dirty="0"/>
              <a:t>Applicant pursues necessary local approvals (PRB, Design Review, Traffic &amp; Parking review)</a:t>
            </a:r>
          </a:p>
          <a:p>
            <a:pPr lvl="1"/>
            <a:r>
              <a:rPr lang="en-US" sz="2400" dirty="0"/>
              <a:t>FEDC to revise, renegotiate and finalize findings of fact and forward to council  with a recommendation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3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5D70-385E-4944-BCAD-EB583E8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93A9-C7B0-4A46-A82B-3E03D331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Present findings of fact to town council for action</a:t>
            </a:r>
          </a:p>
          <a:p>
            <a:r>
              <a:rPr lang="en-US" sz="2800" dirty="0"/>
              <a:t>Prepare and submit application for TIF to State of Maine Dept. of Economic &amp; Community Development</a:t>
            </a:r>
          </a:p>
          <a:p>
            <a:r>
              <a:rPr lang="en-US" sz="2800" dirty="0"/>
              <a:t>During TIF implementation, designated departments monitor public and private investments and ensure compliance.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0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650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Freeport TIF101 Workshop: </vt:lpstr>
      <vt:lpstr>Brief Introduction to TIF</vt:lpstr>
      <vt:lpstr>Basic Structure of TIF</vt:lpstr>
      <vt:lpstr>Basic Structure of TIF</vt:lpstr>
      <vt:lpstr>Basic Structure of TIF</vt:lpstr>
      <vt:lpstr>TIFs and Freeport: </vt:lpstr>
      <vt:lpstr>Process</vt:lpstr>
      <vt:lpstr>Process</vt:lpstr>
      <vt:lpstr>Process</vt:lpstr>
      <vt:lpstr>FEDC’s Role</vt:lpstr>
      <vt:lpstr>Evaluating “Appropriate”</vt:lpstr>
      <vt:lpstr>Evaluating “Appropriate”</vt:lpstr>
      <vt:lpstr>Evaluating “Appropriate”</vt:lpstr>
      <vt:lpstr>Freeport’s TIF History</vt:lpstr>
      <vt:lpstr>Freeport’s TIF History</vt:lpstr>
      <vt:lpstr>Freeport’s TIF History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kmcbride</dc:creator>
  <cp:lastModifiedBy>Christine Wolfe</cp:lastModifiedBy>
  <cp:revision>23</cp:revision>
  <cp:lastPrinted>2020-01-16T19:10:18Z</cp:lastPrinted>
  <dcterms:created xsi:type="dcterms:W3CDTF">2013-03-04T19:40:32Z</dcterms:created>
  <dcterms:modified xsi:type="dcterms:W3CDTF">2020-01-16T19:10:58Z</dcterms:modified>
</cp:coreProperties>
</file>