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7" r:id="rId2"/>
    <p:sldId id="257" r:id="rId3"/>
    <p:sldId id="319" r:id="rId4"/>
    <p:sldId id="308" r:id="rId5"/>
    <p:sldId id="297" r:id="rId6"/>
    <p:sldId id="259" r:id="rId7"/>
    <p:sldId id="312" r:id="rId8"/>
    <p:sldId id="315" r:id="rId9"/>
    <p:sldId id="324" r:id="rId10"/>
    <p:sldId id="326" r:id="rId11"/>
    <p:sldId id="328" r:id="rId12"/>
    <p:sldId id="327" r:id="rId13"/>
    <p:sldId id="325" r:id="rId14"/>
    <p:sldId id="329" r:id="rId15"/>
    <p:sldId id="29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9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5" autoAdjust="0"/>
    <p:restoredTop sz="85210" autoAdjust="0"/>
  </p:normalViewPr>
  <p:slideViewPr>
    <p:cSldViewPr snapToGrid="0">
      <p:cViewPr varScale="1">
        <p:scale>
          <a:sx n="57" d="100"/>
          <a:sy n="57" d="100"/>
        </p:scale>
        <p:origin x="96" y="9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BEA0A-090A-4022-9D99-77AE4EEDF98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19952-02E7-4043-A301-62FAD20B4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05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19952-02E7-4043-A301-62FAD20B44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4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19952-02E7-4043-A301-62FAD20B44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245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19952-02E7-4043-A301-62FAD20B44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287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19952-02E7-4043-A301-62FAD20B44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907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19952-02E7-4043-A301-62FAD20B44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19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19952-02E7-4043-A301-62FAD20B44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077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19952-02E7-4043-A301-62FAD20B44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00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going into details- just a reminder that this is a continuation from last meeting and that the changes to the ordinances relate to these rules.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19952-02E7-4043-A301-62FAD20B44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60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Reminder that these are things the town can still control.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19952-02E7-4043-A301-62FAD20B44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161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Served by water and sewer also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includes comparable sewer system that may be privately owned.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19952-02E7-4043-A301-62FAD20B44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44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19952-02E7-4043-A301-62FAD20B44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31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 that we added new potable water standards for PFAS that will apply to any new unit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19952-02E7-4043-A301-62FAD20B44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35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19952-02E7-4043-A301-62FAD20B44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5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dirty="0">
              <a:solidFill>
                <a:srgbClr val="231F20"/>
              </a:solidFill>
              <a:latin typeface="MinionPro-Regular" panose="020405030503060202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142">
              <a:defRPr/>
            </a:pPr>
            <a:fld id="{1FB19952-02E7-4043-A301-62FAD20B44B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142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19575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19952-02E7-4043-A301-62FAD20B44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4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92330-0BF0-FF7B-2515-B7ABF8A21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DA0635-1D94-3289-2E6E-E7BC9E79A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1DED4-0851-7910-95BC-B8D448DB4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3C76-7BEE-410D-9284-B984A76BB70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ECB3F-29D1-5B7E-4935-9288E7DF6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07BA9-0DF8-A55C-666B-872CBFB73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86CD-22F3-4765-82CE-BBD8761F0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89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05450-37C4-6BFA-4DD4-782A877B4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23E1C9-92B6-55E8-31D3-E3C29347A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D6711-4F1A-B36A-C2B8-4FD1C10F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3C76-7BEE-410D-9284-B984A76BB70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61D0E-9E9E-9011-8A22-10BB1040F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FA1B1-072A-3B3D-2FA6-61ACD313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86CD-22F3-4765-82CE-BBD8761F0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7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67958E-32F4-84D4-7843-A1537D2BF9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E1C091-0890-C49C-5CEA-D88ADCE8E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BB344-5C63-E4FD-9935-5F722F6DB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3C76-7BEE-410D-9284-B984A76BB70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80C10-0DC1-F9E7-C1BE-8E2D90F99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65690-778B-B25F-BAD4-7548A2E99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86CD-22F3-4765-82CE-BBD8761F0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4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D7D58-E4D9-ECFD-7A2B-92D3D1F4A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0ADFA-D7D9-E953-7325-96B03FB58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9C1A2-782F-EC15-E4B0-00BB3C39C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3C76-7BEE-410D-9284-B984A76BB70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C845B-A15B-A2C7-DA1A-9F6F66500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41FAA-3F28-A8E0-F2A9-48C6B033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86CD-22F3-4765-82CE-BBD8761F0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0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2340B-BB2F-45EB-4579-585AFFF08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577DD-9521-1DDF-7400-189A2FE3C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3D3EA-3760-B7EF-2564-F2A9BCC86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3C76-7BEE-410D-9284-B984A76BB70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32371-A848-4A0F-0F52-AA3B86F2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5A709-A7B6-D149-B6A7-5EF9C9B5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86CD-22F3-4765-82CE-BBD8761F0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7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D85A4-DDF5-3E60-0519-926D5518F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1F264-2A20-BEAF-89FA-8B6AB39DB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2AF821-E015-10D1-3286-DD357B4EC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404BB9-8477-FD61-6397-7F52D6670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3C76-7BEE-410D-9284-B984A76BB70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34689-0C79-5545-2754-900B8A868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76E1A-2D4E-8760-B2F7-BDC4FE47F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86CD-22F3-4765-82CE-BBD8761F0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00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D7460-2EFB-6E0A-CEE3-375D71278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A6F63-2AEC-74F9-4790-94B8FC48A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AB8E0F-754F-CD58-4179-BE477B899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803D93-632E-5F29-449C-D4DEADB1EB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E75373-4A5E-891C-CAA4-C20BA22B96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F16E3F-E9CE-C5CB-08CB-4AD6FBE23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3C76-7BEE-410D-9284-B984A76BB70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E3E16F-FD37-9200-010F-31C17105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232F3-C971-0134-1E35-FE2FCB7F4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86CD-22F3-4765-82CE-BBD8761F0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6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FCB39-6436-2C8D-FF6E-1C1B231F8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DF3218-3661-9E4D-9FAB-279779BD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3C76-7BEE-410D-9284-B984A76BB70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3EAF89-B9CD-2A3A-1BEE-F8DA59FC5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DB2B4E-AA1F-30F9-DEBE-A0AF99FAD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86CD-22F3-4765-82CE-BBD8761F0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62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38742-2DFE-A710-0A49-9B3FC7D76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3C76-7BEE-410D-9284-B984A76BB70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7634E-867F-AE0B-53B1-1B0C837B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05E8B-1993-4A83-0B55-89BF0599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86CD-22F3-4765-82CE-BBD8761F0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30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935EB-686E-0DF9-D59C-6B7991C52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A134E-4470-816D-2482-0457EF317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24DF15-586B-2799-5724-63982EEEC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172B9-8018-7D29-8432-B92935B74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3C76-7BEE-410D-9284-B984A76BB70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95540-EECE-501A-39D7-0D59D3D7C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6BBA8-F85B-611B-140E-984F103C3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86CD-22F3-4765-82CE-BBD8761F0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7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8639C-F357-5581-37AA-7BB2428DE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1B0B28-3B01-91C4-F4BE-37CB7F8EB9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DC46B0-676C-2393-3555-2CF28F49A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5735B5-34A6-F3A1-DE73-1D3447929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3C76-7BEE-410D-9284-B984A76BB70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F6073-EAAE-BF35-1E25-68B091618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EC451-7B01-D870-B38E-72E8347B7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86CD-22F3-4765-82CE-BBD8761F0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9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4A8747-E163-D1B3-7A81-C22AE34B4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A90E0D-8B34-7C5D-A611-1AAF76A7B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5232E-88C9-9604-1522-5D9372C4D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93C76-7BEE-410D-9284-B984A76BB70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08DF7-340F-5511-8BD8-563660ABD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CD4EB-7BE2-0492-D231-960E5B555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E86CD-22F3-4765-82CE-BBD8761F0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4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FD76301-5049-56A2-5435-8B0589197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287" y="6263639"/>
            <a:ext cx="10595427" cy="534327"/>
          </a:xfrm>
        </p:spPr>
        <p:txBody>
          <a:bodyPr>
            <a:normAutofit/>
          </a:bodyPr>
          <a:lstStyle/>
          <a:p>
            <a:pPr marR="1220"/>
            <a:r>
              <a:rPr lang="en-US" sz="24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Freeport Town Council Meeting 01/23/24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7E16A0F-C25A-45EC-DF03-4E5BBA1AE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8859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219706-8A8A-AAF8-5381-6FECCF048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03575"/>
            <a:ext cx="10408628" cy="1686746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Implementing LD 2003 (PL 2021, Ch. 672) Rules: </a:t>
            </a:r>
            <a:br>
              <a:rPr lang="en-US" sz="32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Zoning Ordinance Amendments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</a:t>
            </a:r>
          </a:p>
        </p:txBody>
      </p:sp>
      <p:pic>
        <p:nvPicPr>
          <p:cNvPr id="8" name="Picture 7" descr="Freeport town logo A white circle with a ship">
            <a:extLst>
              <a:ext uri="{FF2B5EF4-FFF2-40B4-BE49-F238E27FC236}">
                <a16:creationId xmlns:a16="http://schemas.microsoft.com/office/drawing/2014/main" id="{1A1E0927-18D3-5322-506C-56465B2B5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62" y="60034"/>
            <a:ext cx="1697879" cy="1686746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A4BD5486-0184-3784-F921-16B39B9ED1BA}"/>
              </a:ext>
            </a:extLst>
          </p:cNvPr>
          <p:cNvSpPr txBox="1">
            <a:spLocks/>
          </p:cNvSpPr>
          <p:nvPr/>
        </p:nvSpPr>
        <p:spPr>
          <a:xfrm>
            <a:off x="2206460" y="2185730"/>
            <a:ext cx="7779080" cy="14115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“An Act To Implement the Recommendations of the Commission To Increase Housing Opportunities in Maine by Studying Zoning and Land Use Restrictions”</a:t>
            </a:r>
          </a:p>
        </p:txBody>
      </p:sp>
      <p:pic>
        <p:nvPicPr>
          <p:cNvPr id="5" name="Picture 4" descr="drawing of two story house with tree">
            <a:extLst>
              <a:ext uri="{FF2B5EF4-FFF2-40B4-BE49-F238E27FC236}">
                <a16:creationId xmlns:a16="http://schemas.microsoft.com/office/drawing/2014/main" id="{A5B1EBD0-5827-0974-96FB-229061041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1174" y="3783845"/>
            <a:ext cx="2353260" cy="2014916"/>
          </a:xfrm>
          <a:prstGeom prst="rect">
            <a:avLst/>
          </a:prstGeom>
        </p:spPr>
      </p:pic>
      <p:pic>
        <p:nvPicPr>
          <p:cNvPr id="9" name="Picture 8" descr="drawing of two story house with tree">
            <a:extLst>
              <a:ext uri="{FF2B5EF4-FFF2-40B4-BE49-F238E27FC236}">
                <a16:creationId xmlns:a16="http://schemas.microsoft.com/office/drawing/2014/main" id="{ED371650-B014-93DE-AAEC-3973A10C4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567" y="3735300"/>
            <a:ext cx="2347973" cy="2010389"/>
          </a:xfrm>
          <a:prstGeom prst="rect">
            <a:avLst/>
          </a:prstGeom>
        </p:spPr>
      </p:pic>
      <p:pic>
        <p:nvPicPr>
          <p:cNvPr id="10" name="Picture 9" descr="drawing of two story house with tree">
            <a:extLst>
              <a:ext uri="{FF2B5EF4-FFF2-40B4-BE49-F238E27FC236}">
                <a16:creationId xmlns:a16="http://schemas.microsoft.com/office/drawing/2014/main" id="{52BEB673-2842-FD2B-A368-941AA5774F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2013" y="3692946"/>
            <a:ext cx="2353260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35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FD76301-5049-56A2-5435-8B0589197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287" y="6263639"/>
            <a:ext cx="10595427" cy="534327"/>
          </a:xfrm>
        </p:spPr>
        <p:txBody>
          <a:bodyPr>
            <a:normAutofit/>
          </a:bodyPr>
          <a:lstStyle/>
          <a:p>
            <a:pPr marR="1220"/>
            <a:r>
              <a:rPr lang="en-US" sz="24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Freeport Town Council Meeting 01/16/24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7E16A0F-C25A-45EC-DF03-4E5BBA1AE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8859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219706-8A8A-AAF8-5381-6FECCF048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03575"/>
            <a:ext cx="10408628" cy="1686746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Chapter 25 Subdivision Ordinance Amendments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</a:t>
            </a:r>
          </a:p>
        </p:txBody>
      </p:sp>
      <p:pic>
        <p:nvPicPr>
          <p:cNvPr id="8" name="Picture 7" descr="Freeport town logo A white circle with a ship">
            <a:extLst>
              <a:ext uri="{FF2B5EF4-FFF2-40B4-BE49-F238E27FC236}">
                <a16:creationId xmlns:a16="http://schemas.microsoft.com/office/drawing/2014/main" id="{1A1E0927-18D3-5322-506C-56465B2B5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62" y="60034"/>
            <a:ext cx="1697879" cy="1686746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A4BD5486-0184-3784-F921-16B39B9ED1BA}"/>
              </a:ext>
            </a:extLst>
          </p:cNvPr>
          <p:cNvSpPr txBox="1">
            <a:spLocks/>
          </p:cNvSpPr>
          <p:nvPr/>
        </p:nvSpPr>
        <p:spPr>
          <a:xfrm>
            <a:off x="2206460" y="2185730"/>
            <a:ext cx="7779080" cy="14115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i="1" dirty="0">
              <a:solidFill>
                <a:schemeClr val="accent1">
                  <a:lumMod val="50000"/>
                </a:schemeClr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31E14B-64D5-8477-4B77-8212E999034D}"/>
              </a:ext>
            </a:extLst>
          </p:cNvPr>
          <p:cNvGrpSpPr/>
          <p:nvPr/>
        </p:nvGrpSpPr>
        <p:grpSpPr>
          <a:xfrm>
            <a:off x="2206460" y="2891523"/>
            <a:ext cx="7779080" cy="2030741"/>
            <a:chOff x="2206460" y="3733835"/>
            <a:chExt cx="7779080" cy="2030741"/>
          </a:xfrm>
        </p:grpSpPr>
        <p:pic>
          <p:nvPicPr>
            <p:cNvPr id="17" name="Picture 16" descr="drawing of two story house with tree">
              <a:extLst>
                <a:ext uri="{FF2B5EF4-FFF2-40B4-BE49-F238E27FC236}">
                  <a16:creationId xmlns:a16="http://schemas.microsoft.com/office/drawing/2014/main" id="{F28D3B8F-96E4-6209-AD76-AB3A673FF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6460" y="3749660"/>
              <a:ext cx="2353260" cy="2014916"/>
            </a:xfrm>
            <a:prstGeom prst="rect">
              <a:avLst/>
            </a:prstGeom>
          </p:spPr>
        </p:pic>
        <p:pic>
          <p:nvPicPr>
            <p:cNvPr id="18" name="Picture 17" descr="drawing of two story house with tree">
              <a:extLst>
                <a:ext uri="{FF2B5EF4-FFF2-40B4-BE49-F238E27FC236}">
                  <a16:creationId xmlns:a16="http://schemas.microsoft.com/office/drawing/2014/main" id="{2F1DF63D-BB96-795C-A99B-10E8029CF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37567" y="3735300"/>
              <a:ext cx="2347973" cy="2010389"/>
            </a:xfrm>
            <a:prstGeom prst="rect">
              <a:avLst/>
            </a:prstGeom>
          </p:spPr>
        </p:pic>
        <p:pic>
          <p:nvPicPr>
            <p:cNvPr id="19" name="Picture 18" descr="drawing of two story house with tree">
              <a:extLst>
                <a:ext uri="{FF2B5EF4-FFF2-40B4-BE49-F238E27FC236}">
                  <a16:creationId xmlns:a16="http://schemas.microsoft.com/office/drawing/2014/main" id="{E7109AAA-5E1B-47DF-10F4-B1BA9FE97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22013" y="3733835"/>
              <a:ext cx="2353260" cy="20118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1329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7E16A0F-C25A-45EC-DF03-4E5BBA1AE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8859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219706-8A8A-AAF8-5381-6FECCF048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919" y="103575"/>
            <a:ext cx="11755909" cy="1686746"/>
          </a:xfrm>
        </p:spPr>
        <p:txBody>
          <a:bodyPr anchor="ctr"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Chapter 25 Subdivision Ordinance Amendments</a:t>
            </a:r>
            <a:br>
              <a:rPr lang="en-US" sz="32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Related to Implementing State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LD 2003 (PL 2021, Ch. 672)</a:t>
            </a: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Rules and</a:t>
            </a:r>
            <a:b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Review Criteria (M.R.S. 30-A §4404)</a:t>
            </a:r>
            <a:endParaRPr lang="en-US" sz="3200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F6B42CB-F982-7E10-AB2B-08E1A67F4327}"/>
              </a:ext>
            </a:extLst>
          </p:cNvPr>
          <p:cNvSpPr txBox="1">
            <a:spLocks/>
          </p:cNvSpPr>
          <p:nvPr/>
        </p:nvSpPr>
        <p:spPr>
          <a:xfrm>
            <a:off x="3040719" y="1893896"/>
            <a:ext cx="6180307" cy="4536087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Amended definitions for consistency with the Zoning Ordinance</a:t>
            </a:r>
          </a:p>
          <a:p>
            <a:pPr lvl="1"/>
            <a:endParaRPr lang="en-US" dirty="0">
              <a:solidFill>
                <a:schemeClr val="accent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Added submission requirements for Affordable Housing Developments </a:t>
            </a:r>
          </a:p>
          <a:p>
            <a:pPr lvl="1"/>
            <a:endParaRPr lang="en-US" dirty="0">
              <a:solidFill>
                <a:schemeClr val="accent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Incorporated approval standards related to the State’s review criteria under M.R.S. 30-A §4404</a:t>
            </a:r>
          </a:p>
          <a:p>
            <a:pPr lvl="1"/>
            <a:endParaRPr lang="en-US" dirty="0">
              <a:solidFill>
                <a:schemeClr val="accent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General clean-up (references, etc.)</a:t>
            </a:r>
          </a:p>
        </p:txBody>
      </p:sp>
      <p:pic>
        <p:nvPicPr>
          <p:cNvPr id="14" name="Picture 13" descr="drawing of two story house with tree">
            <a:extLst>
              <a:ext uri="{FF2B5EF4-FFF2-40B4-BE49-F238E27FC236}">
                <a16:creationId xmlns:a16="http://schemas.microsoft.com/office/drawing/2014/main" id="{C9C423B8-352B-BC81-FC7A-EE10A3526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23" y="2960197"/>
            <a:ext cx="2353260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61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7E16A0F-C25A-45EC-DF03-4E5BBA1AE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8859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219706-8A8A-AAF8-5381-6FECCF048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919" y="103575"/>
            <a:ext cx="11755909" cy="1686746"/>
          </a:xfrm>
        </p:spPr>
        <p:txBody>
          <a:bodyPr anchor="ctr"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Chapter 25 Subdivision Ordinance Amendments</a:t>
            </a:r>
            <a:br>
              <a:rPr lang="en-US" sz="32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Related to Implementing State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LD 2003 (PL 2021, Ch. 672) Rules</a:t>
            </a: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and</a:t>
            </a:r>
            <a:b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Review Criteria (M.R.S. 30-A §4404)</a:t>
            </a:r>
            <a:endParaRPr lang="en-US" sz="3200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4BD5486-0184-3784-F921-16B39B9ED1BA}"/>
              </a:ext>
            </a:extLst>
          </p:cNvPr>
          <p:cNvSpPr txBox="1">
            <a:spLocks/>
          </p:cNvSpPr>
          <p:nvPr/>
        </p:nvSpPr>
        <p:spPr>
          <a:xfrm>
            <a:off x="2206460" y="2185730"/>
            <a:ext cx="7779080" cy="14115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i="1" dirty="0">
              <a:solidFill>
                <a:schemeClr val="accent1">
                  <a:lumMod val="50000"/>
                </a:schemeClr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F6B42CB-F982-7E10-AB2B-08E1A67F4327}"/>
              </a:ext>
            </a:extLst>
          </p:cNvPr>
          <p:cNvSpPr txBox="1">
            <a:spLocks/>
          </p:cNvSpPr>
          <p:nvPr/>
        </p:nvSpPr>
        <p:spPr>
          <a:xfrm>
            <a:off x="3040719" y="1893896"/>
            <a:ext cx="6180307" cy="4536087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Amended definitions for consistency with the Zoning Ordinance</a:t>
            </a:r>
          </a:p>
          <a:p>
            <a:pPr lvl="1"/>
            <a:endParaRPr lang="en-US" dirty="0">
              <a:solidFill>
                <a:schemeClr val="accent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Added submission requirements for Affordable Housing Developments</a:t>
            </a:r>
          </a:p>
          <a:p>
            <a:pPr lvl="1"/>
            <a:endParaRPr lang="en-US" dirty="0">
              <a:solidFill>
                <a:schemeClr val="accent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Incorporated approval standards related to the State’s review criteria under M.R.S. 30-A §4404</a:t>
            </a:r>
          </a:p>
          <a:p>
            <a:pPr lvl="1"/>
            <a:endParaRPr lang="en-US" dirty="0">
              <a:solidFill>
                <a:schemeClr val="accent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General clean-up (references, etc.)</a:t>
            </a:r>
          </a:p>
        </p:txBody>
      </p:sp>
      <p:pic>
        <p:nvPicPr>
          <p:cNvPr id="14" name="Picture 13" descr="drawing of two story house with tree">
            <a:extLst>
              <a:ext uri="{FF2B5EF4-FFF2-40B4-BE49-F238E27FC236}">
                <a16:creationId xmlns:a16="http://schemas.microsoft.com/office/drawing/2014/main" id="{C9C423B8-352B-BC81-FC7A-EE10A3526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23" y="2960197"/>
            <a:ext cx="2353260" cy="2011854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D7CBB52-CF9A-036C-5B5C-DD91A5CA6F8D}"/>
              </a:ext>
            </a:extLst>
          </p:cNvPr>
          <p:cNvCxnSpPr>
            <a:cxnSpLocks/>
          </p:cNvCxnSpPr>
          <p:nvPr/>
        </p:nvCxnSpPr>
        <p:spPr>
          <a:xfrm flipV="1">
            <a:off x="8621692" y="4099439"/>
            <a:ext cx="702781" cy="390344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8C2437C-6700-DB3E-2F8D-6700ECB47A7A}"/>
              </a:ext>
            </a:extLst>
          </p:cNvPr>
          <p:cNvCxnSpPr>
            <a:cxnSpLocks/>
          </p:cNvCxnSpPr>
          <p:nvPr/>
        </p:nvCxnSpPr>
        <p:spPr>
          <a:xfrm>
            <a:off x="8621692" y="4718330"/>
            <a:ext cx="702781" cy="303889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968D46B-7E30-4497-F2C4-29464A6860B1}"/>
              </a:ext>
            </a:extLst>
          </p:cNvPr>
          <p:cNvSpPr txBox="1"/>
          <p:nvPr/>
        </p:nvSpPr>
        <p:spPr>
          <a:xfrm>
            <a:off x="9530928" y="3186724"/>
            <a:ext cx="1833524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228600" tIns="228600" rIns="228600" bIns="228600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Farmland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8CE155-6755-1D84-A837-2CFDA96E7ADB}"/>
              </a:ext>
            </a:extLst>
          </p:cNvPr>
          <p:cNvSpPr txBox="1"/>
          <p:nvPr/>
        </p:nvSpPr>
        <p:spPr>
          <a:xfrm>
            <a:off x="9530928" y="4718330"/>
            <a:ext cx="2013997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228600" tIns="228600" rIns="228600" bIns="228600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Timber Harvesting</a:t>
            </a:r>
          </a:p>
        </p:txBody>
      </p:sp>
    </p:spTree>
    <p:extLst>
      <p:ext uri="{BB962C8B-B14F-4D97-AF65-F5344CB8AC3E}">
        <p14:creationId xmlns:p14="http://schemas.microsoft.com/office/powerpoint/2010/main" val="4162549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awing of two story house with tree">
            <a:extLst>
              <a:ext uri="{FF2B5EF4-FFF2-40B4-BE49-F238E27FC236}">
                <a16:creationId xmlns:a16="http://schemas.microsoft.com/office/drawing/2014/main" id="{33CAFE04-6B03-E4D6-BEC2-29602F19F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729" y="1812245"/>
            <a:ext cx="3776541" cy="3233509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602758BF-E285-B1A4-DE97-26F2F6A370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25600" y="757238"/>
            <a:ext cx="9144000" cy="16557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3981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7E16A0F-C25A-45EC-DF03-4E5BBA1AE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8859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219706-8A8A-AAF8-5381-6FECCF048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03575"/>
            <a:ext cx="10408628" cy="1686746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Implementing LD 2003 (PL 2021, Ch. 672) Rules: Chapter 65 Shoreland Zoning Ordinance Amendments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</a:t>
            </a:r>
          </a:p>
        </p:txBody>
      </p:sp>
      <p:pic>
        <p:nvPicPr>
          <p:cNvPr id="8" name="Picture 7" descr="Freeport town logo A white circle with a ship">
            <a:extLst>
              <a:ext uri="{FF2B5EF4-FFF2-40B4-BE49-F238E27FC236}">
                <a16:creationId xmlns:a16="http://schemas.microsoft.com/office/drawing/2014/main" id="{1A1E0927-18D3-5322-506C-56465B2B5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27" y="60034"/>
            <a:ext cx="1697879" cy="168674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0B18276-8ED7-D80A-24C0-5FDE413DE56A}"/>
              </a:ext>
            </a:extLst>
          </p:cNvPr>
          <p:cNvGrpSpPr/>
          <p:nvPr/>
        </p:nvGrpSpPr>
        <p:grpSpPr>
          <a:xfrm>
            <a:off x="2206460" y="4407502"/>
            <a:ext cx="7779080" cy="2030741"/>
            <a:chOff x="2206460" y="3733835"/>
            <a:chExt cx="7779080" cy="2030741"/>
          </a:xfrm>
        </p:grpSpPr>
        <p:pic>
          <p:nvPicPr>
            <p:cNvPr id="13" name="Picture 12" descr="drawing of two story house with tree">
              <a:extLst>
                <a:ext uri="{FF2B5EF4-FFF2-40B4-BE49-F238E27FC236}">
                  <a16:creationId xmlns:a16="http://schemas.microsoft.com/office/drawing/2014/main" id="{8AEA316C-3FA9-D083-EC0C-2AA685F98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6460" y="3749660"/>
              <a:ext cx="2353260" cy="2014916"/>
            </a:xfrm>
            <a:prstGeom prst="rect">
              <a:avLst/>
            </a:prstGeom>
          </p:spPr>
        </p:pic>
        <p:pic>
          <p:nvPicPr>
            <p:cNvPr id="14" name="Picture 13" descr="drawing of two story house with tree">
              <a:extLst>
                <a:ext uri="{FF2B5EF4-FFF2-40B4-BE49-F238E27FC236}">
                  <a16:creationId xmlns:a16="http://schemas.microsoft.com/office/drawing/2014/main" id="{51EB1F07-01B7-943D-8E1A-350643993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37567" y="3735300"/>
              <a:ext cx="2347973" cy="2010389"/>
            </a:xfrm>
            <a:prstGeom prst="rect">
              <a:avLst/>
            </a:prstGeom>
          </p:spPr>
        </p:pic>
        <p:pic>
          <p:nvPicPr>
            <p:cNvPr id="15" name="Picture 14" descr="drawing of two story house with tree">
              <a:extLst>
                <a:ext uri="{FF2B5EF4-FFF2-40B4-BE49-F238E27FC236}">
                  <a16:creationId xmlns:a16="http://schemas.microsoft.com/office/drawing/2014/main" id="{A47709FA-8F7E-14D6-1904-5519FB93D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22013" y="3733835"/>
              <a:ext cx="2353260" cy="2011854"/>
            </a:xfrm>
            <a:prstGeom prst="rect">
              <a:avLst/>
            </a:prstGeom>
          </p:spPr>
        </p:pic>
      </p:grp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7EA20A4B-9928-05A9-3415-7859DF8893DE}"/>
              </a:ext>
            </a:extLst>
          </p:cNvPr>
          <p:cNvSpPr txBox="1">
            <a:spLocks/>
          </p:cNvSpPr>
          <p:nvPr/>
        </p:nvSpPr>
        <p:spPr>
          <a:xfrm>
            <a:off x="1475873" y="2161891"/>
            <a:ext cx="9240253" cy="2245611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Amended definitions for consistency with the Zoning Ordinance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 additional changes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461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awing of two story house with tree">
            <a:extLst>
              <a:ext uri="{FF2B5EF4-FFF2-40B4-BE49-F238E27FC236}">
                <a16:creationId xmlns:a16="http://schemas.microsoft.com/office/drawing/2014/main" id="{33CAFE04-6B03-E4D6-BEC2-29602F19F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729" y="1812245"/>
            <a:ext cx="3776541" cy="3233509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602758BF-E285-B1A4-DE97-26F2F6A370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25600" y="757238"/>
            <a:ext cx="9144000" cy="16557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72347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41CE5-20B7-C431-78A7-199B59625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7861" y="683565"/>
            <a:ext cx="6470472" cy="5525741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The Municipal Role in Fair Housing and Statewide Housing Production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Clarifies that municipalities can regulate short-term rentals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The Affordable Housing Density Bonus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The Extra Dwelling Units Allowance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The Accessory Dwelling Units (ADUs) Allowance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9EA8DE-B1FE-532C-AF5F-2A76C863A73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20440" y="351308"/>
            <a:ext cx="5201810" cy="9995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Overview LD 2003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4EBD80-31D6-9B8B-BED1-0F2D5EE52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15221" y="1305102"/>
            <a:ext cx="4617916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ver of Maine Department of Economic and Community Development PL 2021 ch. 672 (LD2003) Guidance document">
            <a:extLst>
              <a:ext uri="{FF2B5EF4-FFF2-40B4-BE49-F238E27FC236}">
                <a16:creationId xmlns:a16="http://schemas.microsoft.com/office/drawing/2014/main" id="{9001940C-20C3-2115-F058-A80029EFD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9227" y="722281"/>
            <a:ext cx="4203182" cy="541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19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9E5B5B8-56B3-CC71-A228-54FC348D9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257"/>
            <a:ext cx="12192000" cy="123418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D76301-5049-56A2-5435-8B0589197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7758" y="2129589"/>
            <a:ext cx="7963228" cy="3631314"/>
          </a:xfrm>
        </p:spPr>
        <p:txBody>
          <a:bodyPr anchor="ctr">
            <a:noAutofit/>
          </a:bodyPr>
          <a:lstStyle/>
          <a:p>
            <a:pPr algn="l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ENFORCE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3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Shoreland zoning ordinances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W</a:t>
            </a:r>
            <a:r>
              <a:rPr lang="en-US" sz="23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ater and wastewater requirements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S</a:t>
            </a:r>
            <a:r>
              <a:rPr lang="en-US" sz="23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ubdivision requirements</a:t>
            </a:r>
          </a:p>
          <a:p>
            <a:pPr algn="l"/>
            <a:endParaRPr lang="en-US" b="1" i="0" u="none" strike="noStrike" baseline="0" dirty="0">
              <a:solidFill>
                <a:schemeClr val="accent1">
                  <a:lumMod val="50000"/>
                </a:schemeClr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algn="l"/>
            <a:r>
              <a:rPr lang="en-US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REGULATE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Conduct</a:t>
            </a:r>
            <a:r>
              <a:rPr lang="en-US" sz="23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site plan review, if required</a:t>
            </a:r>
            <a:endParaRPr lang="en-US" sz="2300" dirty="0">
              <a:solidFill>
                <a:schemeClr val="accent1">
                  <a:lumMod val="50000"/>
                </a:schemeClr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Dimensional requirements (setbacks, height, lot coverage)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3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How many square feet of land are needed for each dwelling unit (other than ADUs)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Establish the maximum size of ADUs</a:t>
            </a:r>
          </a:p>
          <a:p>
            <a:pPr algn="l"/>
            <a:endParaRPr lang="en-US" b="1" dirty="0">
              <a:solidFill>
                <a:schemeClr val="accent1">
                  <a:lumMod val="50000"/>
                </a:schemeClr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219706-8A8A-AAF8-5381-6FECCF048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014" y="100485"/>
            <a:ext cx="11169972" cy="1042515"/>
          </a:xfrm>
        </p:spPr>
        <p:txBody>
          <a:bodyPr anchor="ctr">
            <a:no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Municipalities still have power to:</a:t>
            </a:r>
          </a:p>
        </p:txBody>
      </p:sp>
      <p:pic>
        <p:nvPicPr>
          <p:cNvPr id="7" name="Picture 6" descr="drawing of two story house with tree">
            <a:extLst>
              <a:ext uri="{FF2B5EF4-FFF2-40B4-BE49-F238E27FC236}">
                <a16:creationId xmlns:a16="http://schemas.microsoft.com/office/drawing/2014/main" id="{79B6A2A3-A403-E4FD-E58B-73F77E365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907" y="1414084"/>
            <a:ext cx="2353260" cy="2014916"/>
          </a:xfrm>
          <a:prstGeom prst="rect">
            <a:avLst/>
          </a:prstGeom>
        </p:spPr>
      </p:pic>
      <p:pic>
        <p:nvPicPr>
          <p:cNvPr id="11" name="Picture 10" descr="drawing of two story house with tree">
            <a:extLst>
              <a:ext uri="{FF2B5EF4-FFF2-40B4-BE49-F238E27FC236}">
                <a16:creationId xmlns:a16="http://schemas.microsoft.com/office/drawing/2014/main" id="{26F67722-9593-20BF-9971-CB9D480E2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07" y="3749049"/>
            <a:ext cx="2353260" cy="20118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BBA92B-CF28-BAD3-B478-C2B6BD491E90}"/>
              </a:ext>
            </a:extLst>
          </p:cNvPr>
          <p:cNvSpPr txBox="1"/>
          <p:nvPr/>
        </p:nvSpPr>
        <p:spPr>
          <a:xfrm>
            <a:off x="421105" y="6160366"/>
            <a:ext cx="11598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In addition, private c</a:t>
            </a:r>
            <a:r>
              <a:rPr lang="en-US" sz="24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ovenants/deed restrictions are still valid</a:t>
            </a:r>
          </a:p>
        </p:txBody>
      </p:sp>
    </p:spTree>
    <p:extLst>
      <p:ext uri="{BB962C8B-B14F-4D97-AF65-F5344CB8AC3E}">
        <p14:creationId xmlns:p14="http://schemas.microsoft.com/office/powerpoint/2010/main" val="2117415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8FB78-AB95-11A0-467C-C19867DD7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7627"/>
          </a:xfrm>
          <a:solidFill>
            <a:schemeClr val="accent1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Affordable Housing Density Bonus - Amendments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AD8C3-4C09-BD86-46DA-0D1A01B41416}"/>
              </a:ext>
            </a:extLst>
          </p:cNvPr>
          <p:cNvSpPr txBox="1">
            <a:spLocks/>
          </p:cNvSpPr>
          <p:nvPr/>
        </p:nvSpPr>
        <p:spPr>
          <a:xfrm>
            <a:off x="1858107" y="649410"/>
            <a:ext cx="8475785" cy="65954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400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76E86C-75D3-A84A-6888-66F20C8DD772}"/>
              </a:ext>
            </a:extLst>
          </p:cNvPr>
          <p:cNvSpPr txBox="1"/>
          <p:nvPr/>
        </p:nvSpPr>
        <p:spPr>
          <a:xfrm>
            <a:off x="4486881" y="748350"/>
            <a:ext cx="3218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30-A MRS 4364</a:t>
            </a:r>
            <a:endParaRPr lang="en-US" sz="2400" dirty="0"/>
          </a:p>
        </p:txBody>
      </p:sp>
      <p:sp>
        <p:nvSpPr>
          <p:cNvPr id="11" name="Subtitle 5">
            <a:extLst>
              <a:ext uri="{FF2B5EF4-FFF2-40B4-BE49-F238E27FC236}">
                <a16:creationId xmlns:a16="http://schemas.microsoft.com/office/drawing/2014/main" id="{066DADFA-08E2-FB75-2C69-AE73BD455AB0}"/>
              </a:ext>
            </a:extLst>
          </p:cNvPr>
          <p:cNvSpPr txBox="1">
            <a:spLocks/>
          </p:cNvSpPr>
          <p:nvPr/>
        </p:nvSpPr>
        <p:spPr>
          <a:xfrm>
            <a:off x="3707476" y="4189618"/>
            <a:ext cx="7547957" cy="2287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Eligible for 2.5 density bonus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Eligible for reduced parking requirement - no more than 2 parking spaces for every 3 units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Applicable to zoning districts that: allow multifamily and is the Designated Growth Area or served by water and sewer*</a:t>
            </a:r>
          </a:p>
        </p:txBody>
      </p:sp>
      <p:pic>
        <p:nvPicPr>
          <p:cNvPr id="22" name="Picture 21" descr="drawing of two story house with tree">
            <a:extLst>
              <a:ext uri="{FF2B5EF4-FFF2-40B4-BE49-F238E27FC236}">
                <a16:creationId xmlns:a16="http://schemas.microsoft.com/office/drawing/2014/main" id="{AE5B2A64-5CC3-5527-6DA0-652AEA281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04" y="2191608"/>
            <a:ext cx="2881289" cy="24670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B8085F8-C724-8C42-A47D-1042B87106EF}"/>
              </a:ext>
            </a:extLst>
          </p:cNvPr>
          <p:cNvSpPr txBox="1"/>
          <p:nvPr/>
        </p:nvSpPr>
        <p:spPr>
          <a:xfrm>
            <a:off x="3233514" y="1407896"/>
            <a:ext cx="8452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Amended Section 104. Definitions, including a new use category: “Affordable Housing Development”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279BB5-7D58-A606-53CF-C2D2CFC8DAB0}"/>
              </a:ext>
            </a:extLst>
          </p:cNvPr>
          <p:cNvSpPr txBox="1"/>
          <p:nvPr/>
        </p:nvSpPr>
        <p:spPr>
          <a:xfrm>
            <a:off x="3233514" y="3425121"/>
            <a:ext cx="8452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New Section 536. Affordable Housing Development Density Bonus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323141-30D6-4275-A122-917197F64CB8}"/>
              </a:ext>
            </a:extLst>
          </p:cNvPr>
          <p:cNvSpPr/>
          <p:nvPr/>
        </p:nvSpPr>
        <p:spPr>
          <a:xfrm>
            <a:off x="1077775" y="4658634"/>
            <a:ext cx="13225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F30D84-BA89-47FD-B7E2-0A57B432A559}"/>
              </a:ext>
            </a:extLst>
          </p:cNvPr>
          <p:cNvSpPr txBox="1"/>
          <p:nvPr/>
        </p:nvSpPr>
        <p:spPr>
          <a:xfrm>
            <a:off x="3233514" y="2469154"/>
            <a:ext cx="8452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Adding Affordable Housing Development to the list of zoning districts that allow multifamily housing</a:t>
            </a:r>
          </a:p>
        </p:txBody>
      </p:sp>
    </p:spTree>
    <p:extLst>
      <p:ext uri="{BB962C8B-B14F-4D97-AF65-F5344CB8AC3E}">
        <p14:creationId xmlns:p14="http://schemas.microsoft.com/office/powerpoint/2010/main" val="3910486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47556A6-FE60-1C7A-ECEB-370BBB4F2F8E}"/>
              </a:ext>
            </a:extLst>
          </p:cNvPr>
          <p:cNvSpPr txBox="1">
            <a:spLocks/>
          </p:cNvSpPr>
          <p:nvPr/>
        </p:nvSpPr>
        <p:spPr>
          <a:xfrm>
            <a:off x="571500" y="239183"/>
            <a:ext cx="4724400" cy="999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Multifamily Districts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2E059F-DD45-E5F5-4427-81C942A2B904}"/>
              </a:ext>
            </a:extLst>
          </p:cNvPr>
          <p:cNvSpPr/>
          <p:nvPr/>
        </p:nvSpPr>
        <p:spPr>
          <a:xfrm>
            <a:off x="677984" y="1081781"/>
            <a:ext cx="4617916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E4662F-AAEC-A901-65AB-12FED3921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84" y="1469836"/>
            <a:ext cx="4000500" cy="4114079"/>
          </a:xfrm>
          <a:prstGeom prst="rect">
            <a:avLst/>
          </a:prstGeom>
        </p:spPr>
      </p:pic>
      <p:pic>
        <p:nvPicPr>
          <p:cNvPr id="12" name="Picture 11" descr="A map of a city&#10;&#10;Description automatically generated">
            <a:extLst>
              <a:ext uri="{FF2B5EF4-FFF2-40B4-BE49-F238E27FC236}">
                <a16:creationId xmlns:a16="http://schemas.microsoft.com/office/drawing/2014/main" id="{9435273C-DCBC-6C1F-6263-7DC5FCBBBB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7" b="3627"/>
          <a:stretch/>
        </p:blipFill>
        <p:spPr>
          <a:xfrm>
            <a:off x="6400801" y="-6534"/>
            <a:ext cx="5800850" cy="6812281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C82F000D-3A04-86A6-B0C7-CA9980D7C8AC}"/>
              </a:ext>
            </a:extLst>
          </p:cNvPr>
          <p:cNvSpPr txBox="1">
            <a:spLocks/>
          </p:cNvSpPr>
          <p:nvPr/>
        </p:nvSpPr>
        <p:spPr>
          <a:xfrm>
            <a:off x="468979" y="6052982"/>
            <a:ext cx="6861267" cy="80501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List of zoning districts that allow multifamily developments. Please note multifamily allowed, subject to conditions outlined in each zoning district section</a:t>
            </a:r>
          </a:p>
        </p:txBody>
      </p:sp>
    </p:spTree>
    <p:extLst>
      <p:ext uri="{BB962C8B-B14F-4D97-AF65-F5344CB8AC3E}">
        <p14:creationId xmlns:p14="http://schemas.microsoft.com/office/powerpoint/2010/main" val="3844507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30AD8C3-4C09-BD86-46DA-0D1A01B4141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128405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Extra Dwelling Units Allowance 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30-A MRS 4364-A   Residential areas, generally; up to 4 dwelling units allowed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90F5B8-B6ED-7DFB-77A8-9360020BF2B1}"/>
              </a:ext>
            </a:extLst>
          </p:cNvPr>
          <p:cNvSpPr txBox="1"/>
          <p:nvPr/>
        </p:nvSpPr>
        <p:spPr>
          <a:xfrm>
            <a:off x="5985668" y="3769997"/>
            <a:ext cx="5134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400" dirty="0">
              <a:solidFill>
                <a:schemeClr val="accent1">
                  <a:lumMod val="50000"/>
                </a:schemeClr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A lot may have up to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3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units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if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is outside of the Designated Growth Area*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071220-517C-C7F0-2152-B3905B927899}"/>
              </a:ext>
            </a:extLst>
          </p:cNvPr>
          <p:cNvSpPr txBox="1"/>
          <p:nvPr/>
        </p:nvSpPr>
        <p:spPr>
          <a:xfrm>
            <a:off x="335860" y="5697925"/>
            <a:ext cx="11478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*The Planning Board’s recommendation is to allow </a:t>
            </a:r>
            <a:r>
              <a:rPr lang="en-US" sz="1600" i="1" dirty="0">
                <a:solidFill>
                  <a:srgbClr val="4472C4">
                    <a:lumMod val="50000"/>
                  </a:srgb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property owners to build up to the maximum number of units allowed over time. This is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more permissive than the State’s minimal requirements.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D6B6CD-1C5D-7F47-34D0-A7897DCAF12E}"/>
              </a:ext>
            </a:extLst>
          </p:cNvPr>
          <p:cNvSpPr txBox="1"/>
          <p:nvPr/>
        </p:nvSpPr>
        <p:spPr>
          <a:xfrm>
            <a:off x="583660" y="1498060"/>
            <a:ext cx="10982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Applicable to all zoning districts that allow residential uses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5C5D437-F5D8-EC20-18E4-B4593B8A1B54}"/>
              </a:ext>
            </a:extLst>
          </p:cNvPr>
          <p:cNvSpPr txBox="1">
            <a:spLocks/>
          </p:cNvSpPr>
          <p:nvPr/>
        </p:nvSpPr>
        <p:spPr>
          <a:xfrm>
            <a:off x="738187" y="2547506"/>
            <a:ext cx="535781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3200" kern="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Designated Growth Areas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E70C9BE5-92D1-C16A-78AD-981C2EEDA5A7}"/>
              </a:ext>
            </a:extLst>
          </p:cNvPr>
          <p:cNvSpPr txBox="1">
            <a:spLocks/>
          </p:cNvSpPr>
          <p:nvPr/>
        </p:nvSpPr>
        <p:spPr>
          <a:xfrm>
            <a:off x="738188" y="4008970"/>
            <a:ext cx="5357811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3200" kern="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Not in the Designated Growth Areas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D3B596-4A75-68D0-38B7-6AE35013F230}"/>
              </a:ext>
            </a:extLst>
          </p:cNvPr>
          <p:cNvSpPr/>
          <p:nvPr/>
        </p:nvSpPr>
        <p:spPr>
          <a:xfrm>
            <a:off x="738188" y="2245649"/>
            <a:ext cx="5378891" cy="1348350"/>
          </a:xfrm>
          <a:prstGeom prst="round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CB1681-D803-5466-F973-E91E87F1FCD3}"/>
              </a:ext>
            </a:extLst>
          </p:cNvPr>
          <p:cNvSpPr txBox="1"/>
          <p:nvPr/>
        </p:nvSpPr>
        <p:spPr>
          <a:xfrm>
            <a:off x="5985668" y="2324956"/>
            <a:ext cx="5134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A lot may have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4 units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if it is in the Designated Growth Area*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772749-F5FF-F1B7-396B-473F39D1C593}"/>
              </a:ext>
            </a:extLst>
          </p:cNvPr>
          <p:cNvSpPr/>
          <p:nvPr/>
        </p:nvSpPr>
        <p:spPr>
          <a:xfrm>
            <a:off x="738188" y="3914830"/>
            <a:ext cx="5378891" cy="1348350"/>
          </a:xfrm>
          <a:prstGeom prst="round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11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FC9546-1FF8-4E63-A2EC-0C3BA042D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769" y="0"/>
            <a:ext cx="5350661" cy="685800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C82F000D-3A04-86A6-B0C7-CA9980D7C8AC}"/>
              </a:ext>
            </a:extLst>
          </p:cNvPr>
          <p:cNvSpPr txBox="1">
            <a:spLocks/>
          </p:cNvSpPr>
          <p:nvPr/>
        </p:nvSpPr>
        <p:spPr>
          <a:xfrm>
            <a:off x="1617784" y="5873262"/>
            <a:ext cx="9144000" cy="7650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7556A6-FE60-1C7A-ECEB-370BBB4F2F8E}"/>
              </a:ext>
            </a:extLst>
          </p:cNvPr>
          <p:cNvSpPr txBox="1">
            <a:spLocks/>
          </p:cNvSpPr>
          <p:nvPr/>
        </p:nvSpPr>
        <p:spPr>
          <a:xfrm>
            <a:off x="571500" y="1624901"/>
            <a:ext cx="3752528" cy="1804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of Designated Growth Areas</a:t>
            </a:r>
          </a:p>
          <a:p>
            <a:endParaRPr lang="en-US" sz="4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the 2011 Comprehensive Plan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2E059F-DD45-E5F5-4427-81C942A2B904}"/>
              </a:ext>
            </a:extLst>
          </p:cNvPr>
          <p:cNvSpPr/>
          <p:nvPr/>
        </p:nvSpPr>
        <p:spPr>
          <a:xfrm>
            <a:off x="677984" y="3726222"/>
            <a:ext cx="4617916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19706-8A8A-AAF8-5381-6FECCF048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54868"/>
          </a:xfr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/>
          <a:p>
            <a:pPr marL="514350" indent="-514350"/>
            <a:r>
              <a:rPr lang="en-US" sz="32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Accessory Dwelling Units (ADUs) Allowance - </a:t>
            </a:r>
            <a:br>
              <a:rPr lang="en-US" sz="32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30-A MRS 4364-B   Accessory dwelling units</a:t>
            </a: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D073574-41AC-F047-685D-889E63A1F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094" y="1897977"/>
            <a:ext cx="9144000" cy="546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30-A MRS 4364-B   Accessory dwelling units</a:t>
            </a:r>
          </a:p>
        </p:txBody>
      </p:sp>
      <p:pic>
        <p:nvPicPr>
          <p:cNvPr id="3" name="Picture 2" descr="drawing of house with attached, detached  ADUs">
            <a:extLst>
              <a:ext uri="{FF2B5EF4-FFF2-40B4-BE49-F238E27FC236}">
                <a16:creationId xmlns:a16="http://schemas.microsoft.com/office/drawing/2014/main" id="{76C2FCC1-A84B-E262-2BD2-34504641EB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44" t="7314" r="33953" b="48945"/>
          <a:stretch/>
        </p:blipFill>
        <p:spPr>
          <a:xfrm>
            <a:off x="543610" y="1687595"/>
            <a:ext cx="2338625" cy="1935999"/>
          </a:xfrm>
          <a:prstGeom prst="rect">
            <a:avLst/>
          </a:prstGeom>
        </p:spPr>
      </p:pic>
      <p:pic>
        <p:nvPicPr>
          <p:cNvPr id="4" name="Picture 3" descr="drawing of house with attached, detached  ADUs">
            <a:extLst>
              <a:ext uri="{FF2B5EF4-FFF2-40B4-BE49-F238E27FC236}">
                <a16:creationId xmlns:a16="http://schemas.microsoft.com/office/drawing/2014/main" id="{82FCF2C2-E849-D1AC-A0CA-98BC748344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84" t="7314" r="63112" b="48945"/>
          <a:stretch/>
        </p:blipFill>
        <p:spPr>
          <a:xfrm>
            <a:off x="472843" y="3977838"/>
            <a:ext cx="2409392" cy="1818525"/>
          </a:xfrm>
          <a:prstGeom prst="rect">
            <a:avLst/>
          </a:prstGeom>
        </p:spPr>
      </p:pic>
      <p:sp>
        <p:nvSpPr>
          <p:cNvPr id="7" name="Subtitle 5">
            <a:extLst>
              <a:ext uri="{FF2B5EF4-FFF2-40B4-BE49-F238E27FC236}">
                <a16:creationId xmlns:a16="http://schemas.microsoft.com/office/drawing/2014/main" id="{1EE65422-54E6-2074-DC14-B535451271AC}"/>
              </a:ext>
            </a:extLst>
          </p:cNvPr>
          <p:cNvSpPr txBox="1">
            <a:spLocks/>
          </p:cNvSpPr>
          <p:nvPr/>
        </p:nvSpPr>
        <p:spPr>
          <a:xfrm>
            <a:off x="2967681" y="1432560"/>
            <a:ext cx="8897253" cy="52303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Allow ADUs in lots containing a duplex or two single-family homes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Increase the maximum size to 75% up to 1,100 sq ft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Remove parking requirements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Remove limitations on number of bedrooms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Remove owner-occupancy requirement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Removing certain aesthetic requirements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Remove the requirement that makes it so detached ADUs need to be within 50 feet of the house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Remove the condition that ADUs can only be built in the shoreland zone if it is connected to public water and sewer</a:t>
            </a:r>
          </a:p>
        </p:txBody>
      </p:sp>
    </p:spTree>
    <p:extLst>
      <p:ext uri="{BB962C8B-B14F-4D97-AF65-F5344CB8AC3E}">
        <p14:creationId xmlns:p14="http://schemas.microsoft.com/office/powerpoint/2010/main" val="1588007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awing of two story house with tree">
            <a:extLst>
              <a:ext uri="{FF2B5EF4-FFF2-40B4-BE49-F238E27FC236}">
                <a16:creationId xmlns:a16="http://schemas.microsoft.com/office/drawing/2014/main" id="{33CAFE04-6B03-E4D6-BEC2-29602F19F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729" y="1812245"/>
            <a:ext cx="3776541" cy="3233509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602758BF-E285-B1A4-DE97-26F2F6A370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25600" y="757238"/>
            <a:ext cx="9144000" cy="16557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6815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6131</TotalTime>
  <Words>778</Words>
  <Application>Microsoft Office PowerPoint</Application>
  <PresentationFormat>Widescreen</PresentationFormat>
  <Paragraphs>105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Helvetica</vt:lpstr>
      <vt:lpstr>MinionPro-Regular</vt:lpstr>
      <vt:lpstr>Verdana</vt:lpstr>
      <vt:lpstr>Office Theme</vt:lpstr>
      <vt:lpstr>Implementing LD 2003 (PL 2021, Ch. 672) Rules:  Zoning Ordinance Amendments </vt:lpstr>
      <vt:lpstr>Overview LD 2003</vt:lpstr>
      <vt:lpstr>Municipalities still have power to:</vt:lpstr>
      <vt:lpstr>Affordable Housing Density Bonus - Amendments</vt:lpstr>
      <vt:lpstr>PowerPoint Presentation</vt:lpstr>
      <vt:lpstr>PowerPoint Presentation</vt:lpstr>
      <vt:lpstr>PowerPoint Presentation</vt:lpstr>
      <vt:lpstr>Accessory Dwelling Units (ADUs) Allowance -  30-A MRS 4364-B   Accessory dwelling units</vt:lpstr>
      <vt:lpstr>Questions?</vt:lpstr>
      <vt:lpstr>Chapter 25 Subdivision Ordinance Amendments </vt:lpstr>
      <vt:lpstr>Chapter 25 Subdivision Ordinance Amendments Related to Implementing State LD 2003 (PL 2021, Ch. 672) Rules and Review Criteria (M.R.S. 30-A §4404)</vt:lpstr>
      <vt:lpstr>Chapter 25 Subdivision Ordinance Amendments Related to Implementing State LD 2003 (PL 2021, Ch. 672) Rules and Review Criteria (M.R.S. 30-A §4404)</vt:lpstr>
      <vt:lpstr>Questions?</vt:lpstr>
      <vt:lpstr>Implementing LD 2003 (PL 2021, Ch. 672) Rules: Chapter 65 Shoreland Zoning Ordinance Amendments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LD 2003 Discussion</dc:title>
  <dc:creator>Cecilia Smith</dc:creator>
  <cp:lastModifiedBy>Cecilia Smith</cp:lastModifiedBy>
  <cp:revision>284</cp:revision>
  <dcterms:created xsi:type="dcterms:W3CDTF">2023-03-02T21:57:56Z</dcterms:created>
  <dcterms:modified xsi:type="dcterms:W3CDTF">2024-01-23T22:41:26Z</dcterms:modified>
</cp:coreProperties>
</file>