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4B3B-2EEC-4ED4-A95C-7E1CFA26E48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39C5E-9CE4-4061-AFCC-9EFB21B78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</a:t>
            </a:r>
            <a:r>
              <a:rPr lang="en-US" dirty="0" err="1" smtClean="0"/>
              <a:t>Browntail</a:t>
            </a:r>
            <a:r>
              <a:rPr lang="en-US" dirty="0" smtClean="0"/>
              <a:t> Moth</a:t>
            </a:r>
            <a:br>
              <a:rPr lang="en-US" dirty="0" smtClean="0"/>
            </a:br>
            <a:r>
              <a:rPr lang="en-US" sz="3200" i="1" dirty="0" err="1" smtClean="0"/>
              <a:t>Euproctis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chrysorrhoea</a:t>
            </a:r>
            <a:r>
              <a:rPr lang="en-US" sz="3200" i="1" dirty="0" smtClean="0"/>
              <a:t> </a:t>
            </a:r>
            <a:r>
              <a:rPr lang="en-US" sz="3200" dirty="0" smtClean="0"/>
              <a:t>(L.)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Prioritizing Treatment Strategies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885825" cy="7905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371600" y="762000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Hughes</a:t>
            </a:r>
            <a:r>
              <a:rPr lang="en-US" dirty="0"/>
              <a:t> Inc.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00200" y="10668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Arbor &amp; Land Management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81200" y="1219200"/>
            <a:ext cx="1514475" cy="1905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</a:t>
            </a:r>
            <a:r>
              <a:rPr kumimoji="0" lang="en-US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nsible Arboriculture Since 1986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SA Board Certified Master Arboris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257800"/>
            <a:ext cx="514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t0.gstatic.com/images?q=tbn:rLKg77b0l-csTM:http://www.mainearborist.org/mediac/400_0/media/5d14138ca192e610ffff84c1ffffd52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410200"/>
            <a:ext cx="8096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t2.gstatic.com/images?q=tbn:ZtSOJ36g-hdtRM:http://www.leegilmanassociates.com/asca_logo_pms_vert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562600"/>
            <a:ext cx="1152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BTM:  What, When, Where, How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What:  A leaf-feeding, tree defoliating caterpillar equipped with toxic hairs.  Especially attracted to fruit trees, rose &amp; oak.</a:t>
            </a:r>
          </a:p>
          <a:p>
            <a:r>
              <a:rPr lang="en-US" sz="2400" dirty="0" smtClean="0"/>
              <a:t>When:  Accidentally introduced in 1897 to MA.  By 1913 had spread to all NE.  </a:t>
            </a:r>
          </a:p>
          <a:p>
            <a:r>
              <a:rPr lang="en-US" sz="2400" dirty="0" smtClean="0"/>
              <a:t>Where: Currently limited to coastal areas in ME, but moving inland.</a:t>
            </a:r>
          </a:p>
          <a:p>
            <a:r>
              <a:rPr lang="en-US" sz="2400" dirty="0" smtClean="0"/>
              <a:t>How:  Produce one generation per year.  Spread by moth flight as well as strong wind.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BTM:  Matching Site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Tier 1 Locations:  Sites of higher housing volume such as town homes, and/or where people come to walk, sit, or meet such as parks.  (Higher Occupancy Rate)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Tier 2 Locations:  Sites of lower housing volume such as residential streets, and/or where people are passing through in fewer numbers, or in cars or on bikes.  (Lower Occupancy Rate)</a:t>
            </a:r>
            <a:endParaRPr lang="en-US" sz="2400" dirty="0"/>
          </a:p>
        </p:txBody>
      </p:sp>
      <p:pic>
        <p:nvPicPr>
          <p:cNvPr id="4100" name="Picture 4" descr="High Angle View of Lying Down on Gr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438400"/>
            <a:ext cx="1703016" cy="1276350"/>
          </a:xfrm>
          <a:prstGeom prst="rect">
            <a:avLst/>
          </a:prstGeom>
          <a:noFill/>
        </p:spPr>
      </p:pic>
      <p:pic>
        <p:nvPicPr>
          <p:cNvPr id="4102" name="Picture 6" descr="Free stock photo of city, cars, road, vehicles"/>
          <p:cNvPicPr>
            <a:picLocks noChangeAspect="1" noChangeArrowheads="1"/>
          </p:cNvPicPr>
          <p:nvPr/>
        </p:nvPicPr>
        <p:blipFill>
          <a:blip r:embed="rId3" cstate="print"/>
          <a:srcRect l="25905" t="13714" b="10857"/>
          <a:stretch>
            <a:fillRect/>
          </a:stretch>
        </p:blipFill>
        <p:spPr bwMode="auto">
          <a:xfrm>
            <a:off x="5867400" y="4800600"/>
            <a:ext cx="1981200" cy="1344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BTM:  Management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Pruning:  Involves removal of larval-infested webs before they become active in April.</a:t>
            </a:r>
          </a:p>
          <a:p>
            <a:r>
              <a:rPr lang="en-US" dirty="0" smtClean="0"/>
              <a:t>Spraying:  Hydraulic (with hose) or Air-driven</a:t>
            </a:r>
          </a:p>
          <a:p>
            <a:r>
              <a:rPr lang="en-US" dirty="0" smtClean="0"/>
              <a:t>Root Injection:  Similar to root fertilization.</a:t>
            </a:r>
          </a:p>
          <a:p>
            <a:r>
              <a:rPr lang="en-US" dirty="0" smtClean="0"/>
              <a:t>Trunk injection:  Pressurized into trunk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BTM:  Management Options</a:t>
            </a:r>
            <a:br>
              <a:rPr lang="en-US" dirty="0" smtClean="0"/>
            </a:br>
            <a:r>
              <a:rPr lang="en-US" dirty="0" smtClean="0"/>
              <a:t> Pro’s and Con’s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Pruning:  </a:t>
            </a:r>
          </a:p>
          <a:p>
            <a:pPr>
              <a:buNone/>
            </a:pPr>
            <a:r>
              <a:rPr lang="en-US" sz="1800" dirty="0" smtClean="0"/>
              <a:t>Pro- Possible to remove 100% of pest</a:t>
            </a:r>
          </a:p>
          <a:p>
            <a:pPr>
              <a:buNone/>
            </a:pPr>
            <a:r>
              <a:rPr lang="en-US" sz="1800" dirty="0" smtClean="0"/>
              <a:t>Con-  Cost-effect only on small trees</a:t>
            </a:r>
          </a:p>
          <a:p>
            <a:r>
              <a:rPr lang="en-US" sz="1800" b="1" dirty="0" smtClean="0">
                <a:solidFill>
                  <a:schemeClr val="accent6"/>
                </a:solidFill>
              </a:rPr>
              <a:t>Spraying: </a:t>
            </a:r>
          </a:p>
          <a:p>
            <a:pPr>
              <a:buNone/>
            </a:pPr>
            <a:r>
              <a:rPr lang="en-US" sz="1800" dirty="0" smtClean="0"/>
              <a:t>Pro- Generally less expensive and can be targeted to early stage of BTM exposure.</a:t>
            </a:r>
          </a:p>
          <a:p>
            <a:pPr>
              <a:buNone/>
            </a:pPr>
            <a:r>
              <a:rPr lang="en-US" sz="1800" dirty="0" smtClean="0"/>
              <a:t>Con- Off-target residue is hard to control.</a:t>
            </a:r>
          </a:p>
          <a:p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Root Injection:</a:t>
            </a:r>
          </a:p>
          <a:p>
            <a:pPr>
              <a:buNone/>
            </a:pPr>
            <a:r>
              <a:rPr lang="en-US" sz="1800" dirty="0" smtClean="0"/>
              <a:t>Pro-  Less expensive and provides longer-term residual</a:t>
            </a:r>
          </a:p>
          <a:p>
            <a:pPr>
              <a:buNone/>
            </a:pPr>
            <a:r>
              <a:rPr lang="en-US" sz="1800" dirty="0" smtClean="0"/>
              <a:t>Con-  Can impact other caterpillars due to being longer-term residual</a:t>
            </a:r>
          </a:p>
          <a:p>
            <a:r>
              <a:rPr lang="en-US" sz="1800" b="1" dirty="0" smtClean="0">
                <a:solidFill>
                  <a:srgbClr val="C00000"/>
                </a:solidFill>
              </a:rPr>
              <a:t>Trunk Injection:</a:t>
            </a:r>
          </a:p>
          <a:p>
            <a:pPr>
              <a:buNone/>
            </a:pPr>
            <a:r>
              <a:rPr lang="en-US" sz="1800" dirty="0" smtClean="0"/>
              <a:t>Pro-  Cleanest approach (closed system) with longer-term residual (up to 2-years)</a:t>
            </a:r>
          </a:p>
          <a:p>
            <a:pPr>
              <a:buNone/>
            </a:pPr>
            <a:r>
              <a:rPr lang="en-US" sz="1800" dirty="0" smtClean="0"/>
              <a:t>Con-  Most expensive. Can impact other caterpillars due to being longer-term residual</a:t>
            </a:r>
          </a:p>
          <a:p>
            <a:pPr>
              <a:buNone/>
            </a:pPr>
            <a:r>
              <a:rPr lang="en-US" sz="1800" i="1" dirty="0" smtClean="0"/>
              <a:t>All treatments should be done as early as possible to kill pest at its smallest size, </a:t>
            </a:r>
            <a:r>
              <a:rPr lang="en-US" sz="1800" i="1" smtClean="0"/>
              <a:t>thus reducing </a:t>
            </a:r>
            <a:r>
              <a:rPr lang="en-US" sz="1800" i="1" dirty="0" smtClean="0"/>
              <a:t>toxic hairs remaining on site.</a:t>
            </a:r>
          </a:p>
        </p:txBody>
      </p:sp>
      <p:pic>
        <p:nvPicPr>
          <p:cNvPr id="3074" name="Picture 2" descr="Image result for bird with caterpilla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219200"/>
            <a:ext cx="1552575" cy="155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BTM:  Treatment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Spraying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Root Injection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Trunk Injection</a:t>
            </a:r>
            <a:endParaRPr lang="en-US" dirty="0"/>
          </a:p>
        </p:txBody>
      </p:sp>
      <p:pic>
        <p:nvPicPr>
          <p:cNvPr id="10242" name="Picture 2" descr="Image result for trunk inj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95800"/>
            <a:ext cx="2819400" cy="1585913"/>
          </a:xfrm>
          <a:prstGeom prst="rect">
            <a:avLst/>
          </a:prstGeom>
          <a:noFill/>
        </p:spPr>
      </p:pic>
      <p:pic>
        <p:nvPicPr>
          <p:cNvPr id="5" name="Picture 2" descr="Image result for air blast spray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524000"/>
            <a:ext cx="1828800" cy="1371600"/>
          </a:xfrm>
          <a:prstGeom prst="rect">
            <a:avLst/>
          </a:prstGeom>
          <a:noFill/>
        </p:spPr>
      </p:pic>
      <p:pic>
        <p:nvPicPr>
          <p:cNvPr id="10244" name="Picture 4" descr="Image result for root fertiliz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209800"/>
            <a:ext cx="1295400" cy="2292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BTM: 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Weakened/Defoliated Trees</a:t>
            </a:r>
          </a:p>
          <a:p>
            <a:endParaRPr lang="en-US" dirty="0"/>
          </a:p>
          <a:p>
            <a:r>
              <a:rPr lang="en-US" dirty="0" smtClean="0"/>
              <a:t>Public Health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Community Input/Awareness</a:t>
            </a:r>
          </a:p>
        </p:txBody>
      </p:sp>
      <p:pic>
        <p:nvPicPr>
          <p:cNvPr id="7172" name="Picture 4" descr="Image result for defoliated tre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371600"/>
            <a:ext cx="2404670" cy="1600200"/>
          </a:xfrm>
          <a:prstGeom prst="rect">
            <a:avLst/>
          </a:prstGeom>
          <a:noFill/>
        </p:spPr>
      </p:pic>
      <p:pic>
        <p:nvPicPr>
          <p:cNvPr id="7174" name="Picture 6" descr="Image result for browntail mo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971800"/>
            <a:ext cx="1876531" cy="1366128"/>
          </a:xfrm>
          <a:prstGeom prst="rect">
            <a:avLst/>
          </a:prstGeom>
          <a:noFill/>
        </p:spPr>
      </p:pic>
      <p:pic>
        <p:nvPicPr>
          <p:cNvPr id="1026" name="Picture 2" descr="Image result for town hall meet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648200"/>
            <a:ext cx="2621756" cy="1747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BTM: FAQ’s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will I have to treat this pest?</a:t>
            </a:r>
          </a:p>
          <a:p>
            <a:r>
              <a:rPr lang="en-US" dirty="0" smtClean="0"/>
              <a:t>Does it make sense to just remove the oaks from my property?</a:t>
            </a:r>
          </a:p>
          <a:p>
            <a:r>
              <a:rPr lang="en-US" dirty="0" smtClean="0"/>
              <a:t>What good does treating my trees do if the insect can migrate from the property next door which does not treat?</a:t>
            </a:r>
          </a:p>
          <a:p>
            <a:r>
              <a:rPr lang="en-US" dirty="0" smtClean="0"/>
              <a:t>How many time can an oak tree be defoliated before it suffers decline or death?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420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Managing Browntail Moth Euproctis chrysorrhoea (L.)</vt:lpstr>
      <vt:lpstr>BTM:  What, When, Where, How </vt:lpstr>
      <vt:lpstr>BTM:  Matching Site to Strategy</vt:lpstr>
      <vt:lpstr>BTM:  Management Options</vt:lpstr>
      <vt:lpstr>BTM:  Management Options  Pro’s and Con’s</vt:lpstr>
      <vt:lpstr>BTM:  Treatment Methods</vt:lpstr>
      <vt:lpstr>BTM:  Considerations</vt:lpstr>
      <vt:lpstr>BTM: FAQ’s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Browntail Moth Euproctis chrysorrhoea (L.)</dc:title>
  <dc:creator>Mike</dc:creator>
  <cp:lastModifiedBy>jhanselman</cp:lastModifiedBy>
  <cp:revision>3</cp:revision>
  <dcterms:created xsi:type="dcterms:W3CDTF">2018-01-30T00:43:13Z</dcterms:created>
  <dcterms:modified xsi:type="dcterms:W3CDTF">2018-04-19T15:33:40Z</dcterms:modified>
</cp:coreProperties>
</file>