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276" r:id="rId2"/>
    <p:sldId id="358" r:id="rId3"/>
    <p:sldId id="380" r:id="rId4"/>
    <p:sldId id="381" r:id="rId5"/>
    <p:sldId id="382" r:id="rId6"/>
    <p:sldId id="383" r:id="rId7"/>
    <p:sldId id="384" r:id="rId8"/>
    <p:sldId id="386" r:id="rId9"/>
    <p:sldId id="387" r:id="rId10"/>
    <p:sldId id="385" r:id="rId11"/>
    <p:sldId id="388" r:id="rId12"/>
    <p:sldId id="389" r:id="rId13"/>
    <p:sldId id="390" r:id="rId14"/>
    <p:sldId id="391" r:id="rId15"/>
    <p:sldId id="361" r:id="rId16"/>
    <p:sldId id="363" r:id="rId17"/>
    <p:sldId id="364" r:id="rId18"/>
    <p:sldId id="365" r:id="rId19"/>
    <p:sldId id="366" r:id="rId20"/>
    <p:sldId id="367" r:id="rId21"/>
    <p:sldId id="368" r:id="rId22"/>
    <p:sldId id="403" r:id="rId23"/>
    <p:sldId id="394" r:id="rId24"/>
    <p:sldId id="395" r:id="rId25"/>
    <p:sldId id="396" r:id="rId26"/>
    <p:sldId id="397" r:id="rId27"/>
    <p:sldId id="398" r:id="rId28"/>
    <p:sldId id="399" r:id="rId29"/>
    <p:sldId id="400" r:id="rId30"/>
    <p:sldId id="371" r:id="rId31"/>
    <p:sldId id="392" r:id="rId32"/>
    <p:sldId id="401" r:id="rId33"/>
    <p:sldId id="374" r:id="rId34"/>
    <p:sldId id="404" r:id="rId35"/>
    <p:sldId id="405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52" d="100"/>
          <a:sy n="52" d="100"/>
        </p:scale>
        <p:origin x="-112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FCCB267-247A-4402-BCCE-B6B60B0B056E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FC6C8B6D-5246-41F8-95BD-FE694D8653F2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/>
            <a:t>Winter Webs</a:t>
          </a:r>
        </a:p>
      </dgm:t>
    </dgm:pt>
    <dgm:pt modelId="{CE0C2662-57FB-473E-9136-A1C2B44C3C32}" type="parTrans" cxnId="{B8CA61B2-1612-47E8-A729-C289317DE1E9}">
      <dgm:prSet/>
      <dgm:spPr/>
      <dgm:t>
        <a:bodyPr/>
        <a:lstStyle/>
        <a:p>
          <a:endParaRPr lang="en-US"/>
        </a:p>
      </dgm:t>
    </dgm:pt>
    <dgm:pt modelId="{A517F503-6941-423B-83FC-F7C6C4E4DFA0}" type="sibTrans" cxnId="{B8CA61B2-1612-47E8-A729-C289317DE1E9}">
      <dgm:prSet/>
      <dgm:spPr/>
      <dgm:t>
        <a:bodyPr/>
        <a:lstStyle/>
        <a:p>
          <a:endParaRPr lang="en-US"/>
        </a:p>
      </dgm:t>
    </dgm:pt>
    <dgm:pt modelId="{012BA455-93E1-45E5-87F3-F8625D27CB14}">
      <dgm:prSet phldrT="[Text]"/>
      <dgm:spPr>
        <a:gradFill flip="none" rotWithShape="1">
          <a:gsLst>
            <a:gs pos="0">
              <a:schemeClr val="accent4"/>
            </a:gs>
            <a:gs pos="41000">
              <a:srgbClr val="F7A117"/>
            </a:gs>
            <a:gs pos="100000">
              <a:srgbClr val="E66914"/>
            </a:gs>
          </a:gsLst>
          <a:lin ang="0" scaled="1"/>
          <a:tileRect/>
        </a:gradFill>
      </dgm:spPr>
      <dgm:t>
        <a:bodyPr/>
        <a:lstStyle/>
        <a:p>
          <a:r>
            <a:rPr lang="en-US" dirty="0"/>
            <a:t>Feeding Larvae</a:t>
          </a:r>
        </a:p>
      </dgm:t>
    </dgm:pt>
    <dgm:pt modelId="{F6062BA7-6348-4F9D-9591-6DFA36543404}" type="parTrans" cxnId="{F12F50EC-D36D-4D46-90D4-89BC899FFC8D}">
      <dgm:prSet/>
      <dgm:spPr/>
      <dgm:t>
        <a:bodyPr/>
        <a:lstStyle/>
        <a:p>
          <a:endParaRPr lang="en-US"/>
        </a:p>
      </dgm:t>
    </dgm:pt>
    <dgm:pt modelId="{B8029E50-FB98-4DB0-A58A-A2DF8384DB33}" type="sibTrans" cxnId="{F12F50EC-D36D-4D46-90D4-89BC899FFC8D}">
      <dgm:prSet/>
      <dgm:spPr/>
      <dgm:t>
        <a:bodyPr/>
        <a:lstStyle/>
        <a:p>
          <a:endParaRPr lang="en-US"/>
        </a:p>
      </dgm:t>
    </dgm:pt>
    <dgm:pt modelId="{F830D28A-7BD1-4360-B25A-28406C258D23}">
      <dgm:prSet phldrT="[Text]"/>
      <dgm:spPr>
        <a:solidFill>
          <a:schemeClr val="accent4"/>
        </a:solidFill>
      </dgm:spPr>
      <dgm:t>
        <a:bodyPr/>
        <a:lstStyle/>
        <a:p>
          <a:r>
            <a:rPr lang="en-US" dirty="0"/>
            <a:t>Adults</a:t>
          </a:r>
        </a:p>
      </dgm:t>
    </dgm:pt>
    <dgm:pt modelId="{CF74B82D-9604-407F-89F3-7509B4C6903C}" type="parTrans" cxnId="{50B94EB6-1BDA-4E07-B05B-87334F4F0F34}">
      <dgm:prSet/>
      <dgm:spPr/>
      <dgm:t>
        <a:bodyPr/>
        <a:lstStyle/>
        <a:p>
          <a:endParaRPr lang="en-US"/>
        </a:p>
      </dgm:t>
    </dgm:pt>
    <dgm:pt modelId="{D6B3E215-C9AA-4FD3-9C18-1F08A997655A}" type="sibTrans" cxnId="{50B94EB6-1BDA-4E07-B05B-87334F4F0F34}">
      <dgm:prSet/>
      <dgm:spPr/>
      <dgm:t>
        <a:bodyPr/>
        <a:lstStyle/>
        <a:p>
          <a:endParaRPr lang="en-US"/>
        </a:p>
      </dgm:t>
    </dgm:pt>
    <dgm:pt modelId="{BABFFC39-B86B-4059-A1FA-89132FB94140}">
      <dgm:prSet phldrT="[Text]"/>
      <dgm:spPr/>
      <dgm:t>
        <a:bodyPr/>
        <a:lstStyle/>
        <a:p>
          <a:pPr algn="ctr">
            <a:buNone/>
          </a:pPr>
          <a:r>
            <a:rPr lang="en-US" dirty="0"/>
            <a:t>Sept-April</a:t>
          </a:r>
        </a:p>
      </dgm:t>
    </dgm:pt>
    <dgm:pt modelId="{D6E7A636-5B1B-4123-B8A3-FD033E689924}" type="parTrans" cxnId="{3F8316C5-D3D3-43C3-BFA6-92B1C41107C0}">
      <dgm:prSet/>
      <dgm:spPr/>
      <dgm:t>
        <a:bodyPr/>
        <a:lstStyle/>
        <a:p>
          <a:endParaRPr lang="en-US"/>
        </a:p>
      </dgm:t>
    </dgm:pt>
    <dgm:pt modelId="{98887966-E214-49A7-A7D5-CFD5037C22CD}" type="sibTrans" cxnId="{3F8316C5-D3D3-43C3-BFA6-92B1C41107C0}">
      <dgm:prSet/>
      <dgm:spPr/>
      <dgm:t>
        <a:bodyPr/>
        <a:lstStyle/>
        <a:p>
          <a:endParaRPr lang="en-US"/>
        </a:p>
      </dgm:t>
    </dgm:pt>
    <dgm:pt modelId="{BD1DAAFF-776B-404B-8312-38FD87463308}">
      <dgm:prSet phldrT="[Text]"/>
      <dgm:spPr/>
      <dgm:t>
        <a:bodyPr/>
        <a:lstStyle/>
        <a:p>
          <a:pPr algn="ctr">
            <a:buNone/>
          </a:pPr>
          <a:r>
            <a:rPr lang="en-US" dirty="0"/>
            <a:t>April-June</a:t>
          </a:r>
        </a:p>
      </dgm:t>
    </dgm:pt>
    <dgm:pt modelId="{7FFCDB05-E5AE-42D1-8257-473803FF820C}" type="parTrans" cxnId="{00E381AE-351B-49DE-BDA4-338C35463EC0}">
      <dgm:prSet/>
      <dgm:spPr/>
      <dgm:t>
        <a:bodyPr/>
        <a:lstStyle/>
        <a:p>
          <a:endParaRPr lang="en-US"/>
        </a:p>
      </dgm:t>
    </dgm:pt>
    <dgm:pt modelId="{4C7BC5A5-A9E8-4F24-BAA9-7181A559AD46}" type="sibTrans" cxnId="{00E381AE-351B-49DE-BDA4-338C35463EC0}">
      <dgm:prSet/>
      <dgm:spPr/>
      <dgm:t>
        <a:bodyPr/>
        <a:lstStyle/>
        <a:p>
          <a:endParaRPr lang="en-US"/>
        </a:p>
      </dgm:t>
    </dgm:pt>
    <dgm:pt modelId="{D200152C-758C-4984-87D2-9FB1DA066237}">
      <dgm:prSet phldrT="[Text]"/>
      <dgm:spPr>
        <a:solidFill>
          <a:srgbClr val="E66914"/>
        </a:solidFill>
      </dgm:spPr>
      <dgm:t>
        <a:bodyPr/>
        <a:lstStyle/>
        <a:p>
          <a:r>
            <a:rPr lang="en-US" dirty="0"/>
            <a:t>Pupae</a:t>
          </a:r>
        </a:p>
      </dgm:t>
    </dgm:pt>
    <dgm:pt modelId="{A866E775-1C9F-4BA6-AF91-54CD98CC8273}" type="parTrans" cxnId="{45101A5E-000D-4F2D-ABFE-53078D2341A3}">
      <dgm:prSet/>
      <dgm:spPr/>
      <dgm:t>
        <a:bodyPr/>
        <a:lstStyle/>
        <a:p>
          <a:endParaRPr lang="en-US"/>
        </a:p>
      </dgm:t>
    </dgm:pt>
    <dgm:pt modelId="{C1417276-2330-4794-B7A8-5A51A8F4D0D8}" type="sibTrans" cxnId="{45101A5E-000D-4F2D-ABFE-53078D2341A3}">
      <dgm:prSet/>
      <dgm:spPr/>
      <dgm:t>
        <a:bodyPr/>
        <a:lstStyle/>
        <a:p>
          <a:endParaRPr lang="en-US"/>
        </a:p>
      </dgm:t>
    </dgm:pt>
    <dgm:pt modelId="{3CC44AC2-ADC0-4842-A733-D0CDB4751225}">
      <dgm:prSet phldrT="[Text]"/>
      <dgm:spPr/>
      <dgm:t>
        <a:bodyPr/>
        <a:lstStyle/>
        <a:p>
          <a:pPr algn="ctr">
            <a:buNone/>
          </a:pPr>
          <a:r>
            <a:rPr lang="en-US" dirty="0"/>
            <a:t>June-July</a:t>
          </a:r>
        </a:p>
      </dgm:t>
    </dgm:pt>
    <dgm:pt modelId="{38A145BD-308F-4983-BFC5-B9F091865CD6}" type="parTrans" cxnId="{DE1B0B68-322E-4074-A28D-1074422CEB82}">
      <dgm:prSet/>
      <dgm:spPr/>
      <dgm:t>
        <a:bodyPr/>
        <a:lstStyle/>
        <a:p>
          <a:endParaRPr lang="en-US"/>
        </a:p>
      </dgm:t>
    </dgm:pt>
    <dgm:pt modelId="{301AE30A-DDD2-4AE2-9D12-B495145853BE}" type="sibTrans" cxnId="{DE1B0B68-322E-4074-A28D-1074422CEB82}">
      <dgm:prSet/>
      <dgm:spPr/>
      <dgm:t>
        <a:bodyPr/>
        <a:lstStyle/>
        <a:p>
          <a:endParaRPr lang="en-US"/>
        </a:p>
      </dgm:t>
    </dgm:pt>
    <dgm:pt modelId="{9FA7B3E7-D99C-4739-A2E9-088DFC0E04E3}">
      <dgm:prSet phldrT="[Text]"/>
      <dgm:spPr/>
      <dgm:t>
        <a:bodyPr/>
        <a:lstStyle/>
        <a:p>
          <a:pPr algn="ctr">
            <a:buNone/>
          </a:pPr>
          <a:r>
            <a:rPr lang="en-US" dirty="0"/>
            <a:t>July-Aug</a:t>
          </a:r>
        </a:p>
      </dgm:t>
    </dgm:pt>
    <dgm:pt modelId="{16921C86-1F6A-4F35-8DDF-EAFB9A1E7036}" type="parTrans" cxnId="{B8971690-B7BA-4B3B-A759-8B65628EAE2C}">
      <dgm:prSet/>
      <dgm:spPr/>
      <dgm:t>
        <a:bodyPr/>
        <a:lstStyle/>
        <a:p>
          <a:endParaRPr lang="en-US"/>
        </a:p>
      </dgm:t>
    </dgm:pt>
    <dgm:pt modelId="{CBA64F29-4D36-4231-AE16-F1CDFA7CB48B}" type="sibTrans" cxnId="{B8971690-B7BA-4B3B-A759-8B65628EAE2C}">
      <dgm:prSet/>
      <dgm:spPr/>
      <dgm:t>
        <a:bodyPr/>
        <a:lstStyle/>
        <a:p>
          <a:endParaRPr lang="en-US"/>
        </a:p>
      </dgm:t>
    </dgm:pt>
    <dgm:pt modelId="{34A8DE63-9888-48B5-96DF-6DF96529B072}">
      <dgm:prSet phldrT="[Text]"/>
      <dgm:spPr>
        <a:solidFill>
          <a:srgbClr val="92D050"/>
        </a:solidFill>
      </dgm:spPr>
      <dgm:t>
        <a:bodyPr/>
        <a:lstStyle/>
        <a:p>
          <a:r>
            <a:rPr lang="en-US" dirty="0"/>
            <a:t>Eggs</a:t>
          </a:r>
        </a:p>
      </dgm:t>
    </dgm:pt>
    <dgm:pt modelId="{427CABC0-E22F-4D11-986A-149645EDBF17}" type="parTrans" cxnId="{DE921A2A-1D80-4DE1-9502-65F3BDF5294B}">
      <dgm:prSet/>
      <dgm:spPr/>
      <dgm:t>
        <a:bodyPr/>
        <a:lstStyle/>
        <a:p>
          <a:endParaRPr lang="en-US"/>
        </a:p>
      </dgm:t>
    </dgm:pt>
    <dgm:pt modelId="{E3EC202C-9B07-4917-86A6-590F63DFA5B0}" type="sibTrans" cxnId="{DE921A2A-1D80-4DE1-9502-65F3BDF5294B}">
      <dgm:prSet/>
      <dgm:spPr/>
      <dgm:t>
        <a:bodyPr/>
        <a:lstStyle/>
        <a:p>
          <a:endParaRPr lang="en-US"/>
        </a:p>
      </dgm:t>
    </dgm:pt>
    <dgm:pt modelId="{E9B918BB-60B5-40E1-9BFB-260EEC84E82F}">
      <dgm:prSet phldrT="[Text]"/>
      <dgm:spPr/>
      <dgm:t>
        <a:bodyPr/>
        <a:lstStyle/>
        <a:p>
          <a:pPr algn="ctr">
            <a:buNone/>
          </a:pPr>
          <a:r>
            <a:rPr lang="en-US" dirty="0"/>
            <a:t>July-Aug</a:t>
          </a:r>
        </a:p>
      </dgm:t>
    </dgm:pt>
    <dgm:pt modelId="{582A5C9F-E6E1-4DB2-B146-2D12E2B3CB35}" type="parTrans" cxnId="{B627B975-926E-4D99-9858-8D25E38C0435}">
      <dgm:prSet/>
      <dgm:spPr/>
      <dgm:t>
        <a:bodyPr/>
        <a:lstStyle/>
        <a:p>
          <a:endParaRPr lang="en-US"/>
        </a:p>
      </dgm:t>
    </dgm:pt>
    <dgm:pt modelId="{5B9E679F-FDF3-40B6-B522-7F6F6949567D}" type="sibTrans" cxnId="{B627B975-926E-4D99-9858-8D25E38C0435}">
      <dgm:prSet/>
      <dgm:spPr/>
      <dgm:t>
        <a:bodyPr/>
        <a:lstStyle/>
        <a:p>
          <a:endParaRPr lang="en-US"/>
        </a:p>
      </dgm:t>
    </dgm:pt>
    <dgm:pt modelId="{3A3F8EA3-C5C6-4219-93F1-7B3ED56BA285}">
      <dgm:prSet phldrT="[Text]"/>
      <dgm:spPr>
        <a:solidFill>
          <a:srgbClr val="92D050"/>
        </a:solidFill>
      </dgm:spPr>
      <dgm:t>
        <a:bodyPr/>
        <a:lstStyle/>
        <a:p>
          <a:r>
            <a:rPr lang="en-US" dirty="0"/>
            <a:t>Feeding Larvae</a:t>
          </a:r>
        </a:p>
      </dgm:t>
    </dgm:pt>
    <dgm:pt modelId="{DB5B1778-55E8-41D7-B5CF-67FBADE24AC3}" type="parTrans" cxnId="{BF126B1D-079B-4AF3-B8E0-7D7AB7625C5D}">
      <dgm:prSet/>
      <dgm:spPr/>
      <dgm:t>
        <a:bodyPr/>
        <a:lstStyle/>
        <a:p>
          <a:endParaRPr lang="en-US"/>
        </a:p>
      </dgm:t>
    </dgm:pt>
    <dgm:pt modelId="{EB344F60-8811-4903-9652-157F686A7491}" type="sibTrans" cxnId="{BF126B1D-079B-4AF3-B8E0-7D7AB7625C5D}">
      <dgm:prSet/>
      <dgm:spPr/>
      <dgm:t>
        <a:bodyPr/>
        <a:lstStyle/>
        <a:p>
          <a:endParaRPr lang="en-US"/>
        </a:p>
      </dgm:t>
    </dgm:pt>
    <dgm:pt modelId="{46ED44C8-228F-4E2D-BD78-CA0C136D771E}">
      <dgm:prSet phldrT="[Text]"/>
      <dgm:spPr/>
      <dgm:t>
        <a:bodyPr/>
        <a:lstStyle/>
        <a:p>
          <a:pPr algn="ctr">
            <a:buNone/>
          </a:pPr>
          <a:r>
            <a:rPr lang="en-US" dirty="0"/>
            <a:t>Aug-Sept</a:t>
          </a:r>
        </a:p>
      </dgm:t>
    </dgm:pt>
    <dgm:pt modelId="{E7565A38-5A09-43E5-B68E-F29B293B15D2}" type="parTrans" cxnId="{B6AB2317-6603-486E-8146-25CED5BD06F9}">
      <dgm:prSet/>
      <dgm:spPr/>
      <dgm:t>
        <a:bodyPr/>
        <a:lstStyle/>
        <a:p>
          <a:endParaRPr lang="en-US"/>
        </a:p>
      </dgm:t>
    </dgm:pt>
    <dgm:pt modelId="{AB091B08-3D19-4E8E-AC73-0A9C0B9C5F43}" type="sibTrans" cxnId="{B6AB2317-6603-486E-8146-25CED5BD06F9}">
      <dgm:prSet/>
      <dgm:spPr/>
      <dgm:t>
        <a:bodyPr/>
        <a:lstStyle/>
        <a:p>
          <a:endParaRPr lang="en-US"/>
        </a:p>
      </dgm:t>
    </dgm:pt>
    <dgm:pt modelId="{2A8A477D-4C3C-42B2-BD5F-93090860069C}" type="pres">
      <dgm:prSet presAssocID="{6FCCB267-247A-4402-BCCE-B6B60B0B056E}" presName="Name0" presStyleCnt="0">
        <dgm:presLayoutVars>
          <dgm:dir/>
          <dgm:animLvl val="lvl"/>
          <dgm:resizeHandles val="exact"/>
        </dgm:presLayoutVars>
      </dgm:prSet>
      <dgm:spPr/>
    </dgm:pt>
    <dgm:pt modelId="{62F6BCE8-55F0-4A7D-BB72-D65B7FE34C8D}" type="pres">
      <dgm:prSet presAssocID="{FC6C8B6D-5246-41F8-95BD-FE694D8653F2}" presName="composite" presStyleCnt="0"/>
      <dgm:spPr/>
    </dgm:pt>
    <dgm:pt modelId="{1DA957AA-9B18-49A9-9693-5108E5208179}" type="pres">
      <dgm:prSet presAssocID="{FC6C8B6D-5246-41F8-95BD-FE694D8653F2}" presName="parTx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2CE8DF-127A-4F10-8C7C-EFE3E67AC94B}" type="pres">
      <dgm:prSet presAssocID="{FC6C8B6D-5246-41F8-95BD-FE694D8653F2}" presName="desTx" presStyleLbl="revTx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057914-856D-48F1-A52B-49235E3B2A56}" type="pres">
      <dgm:prSet presAssocID="{A517F503-6941-423B-83FC-F7C6C4E4DFA0}" presName="space" presStyleCnt="0"/>
      <dgm:spPr/>
    </dgm:pt>
    <dgm:pt modelId="{085BD7EA-6013-47D6-A7FA-D04F1336F024}" type="pres">
      <dgm:prSet presAssocID="{012BA455-93E1-45E5-87F3-F8625D27CB14}" presName="composite" presStyleCnt="0"/>
      <dgm:spPr/>
    </dgm:pt>
    <dgm:pt modelId="{377E6EE3-0F96-41DD-938A-396BA6F1F5E7}" type="pres">
      <dgm:prSet presAssocID="{012BA455-93E1-45E5-87F3-F8625D27CB14}" presName="parTx" presStyleLbl="node1" presStyleIdx="1" presStyleCnt="6" custScaleX="16931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887E47-372B-4F3F-B7EF-76D858273969}" type="pres">
      <dgm:prSet presAssocID="{012BA455-93E1-45E5-87F3-F8625D27CB14}" presName="desTx" presStyleLbl="revTx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A78860-7D26-42ED-8013-8B8212E078E3}" type="pres">
      <dgm:prSet presAssocID="{B8029E50-FB98-4DB0-A58A-A2DF8384DB33}" presName="space" presStyleCnt="0"/>
      <dgm:spPr/>
    </dgm:pt>
    <dgm:pt modelId="{5AEE7693-A738-43A7-AE45-ADCC0940DCF1}" type="pres">
      <dgm:prSet presAssocID="{D200152C-758C-4984-87D2-9FB1DA066237}" presName="composite" presStyleCnt="0"/>
      <dgm:spPr/>
    </dgm:pt>
    <dgm:pt modelId="{F247FCE2-C97D-42C6-B912-8B6CD8ADC881}" type="pres">
      <dgm:prSet presAssocID="{D200152C-758C-4984-87D2-9FB1DA066237}" presName="parTx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CE7DFC-C3C7-4A55-934A-658E55EFB183}" type="pres">
      <dgm:prSet presAssocID="{D200152C-758C-4984-87D2-9FB1DA066237}" presName="desTx" presStyleLbl="revTx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B164C8-1268-44F8-A9DF-199DA9DC2CCF}" type="pres">
      <dgm:prSet presAssocID="{C1417276-2330-4794-B7A8-5A51A8F4D0D8}" presName="space" presStyleCnt="0"/>
      <dgm:spPr/>
    </dgm:pt>
    <dgm:pt modelId="{7B55E23B-1972-403F-B38A-E67CC2D0D3FA}" type="pres">
      <dgm:prSet presAssocID="{F830D28A-7BD1-4360-B25A-28406C258D23}" presName="composite" presStyleCnt="0"/>
      <dgm:spPr/>
    </dgm:pt>
    <dgm:pt modelId="{2387D5EB-B188-4714-94AC-7E8E8A85AFB0}" type="pres">
      <dgm:prSet presAssocID="{F830D28A-7BD1-4360-B25A-28406C258D23}" presName="parTx" presStyleLbl="node1" presStyleIdx="3" presStyleCnt="6" custScaleX="10131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3A5FEA-6C54-4CB5-B9D8-00C901B3851A}" type="pres">
      <dgm:prSet presAssocID="{F830D28A-7BD1-4360-B25A-28406C258D23}" presName="desTx" presStyleLbl="revTx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9E199D-9277-4C50-AA7A-C58C44A6AEC9}" type="pres">
      <dgm:prSet presAssocID="{D6B3E215-C9AA-4FD3-9C18-1F08A997655A}" presName="space" presStyleCnt="0"/>
      <dgm:spPr/>
    </dgm:pt>
    <dgm:pt modelId="{6BDBE813-1A99-40BC-9B1C-D0241BAAF811}" type="pres">
      <dgm:prSet presAssocID="{34A8DE63-9888-48B5-96DF-6DF96529B072}" presName="composite" presStyleCnt="0"/>
      <dgm:spPr/>
    </dgm:pt>
    <dgm:pt modelId="{4D611AEF-3109-4519-95AC-1B127450C1B2}" type="pres">
      <dgm:prSet presAssocID="{34A8DE63-9888-48B5-96DF-6DF96529B072}" presName="parTx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DFA2BE-8199-4DDE-9005-395EBA168E2D}" type="pres">
      <dgm:prSet presAssocID="{34A8DE63-9888-48B5-96DF-6DF96529B072}" presName="desTx" presStyleLbl="revTx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76C346-1075-4FEE-862C-100C50C8B27C}" type="pres">
      <dgm:prSet presAssocID="{E3EC202C-9B07-4917-86A6-590F63DFA5B0}" presName="space" presStyleCnt="0"/>
      <dgm:spPr/>
    </dgm:pt>
    <dgm:pt modelId="{9B290D49-B907-4BD1-B8E0-7A0049D30545}" type="pres">
      <dgm:prSet presAssocID="{3A3F8EA3-C5C6-4219-93F1-7B3ED56BA285}" presName="composite" presStyleCnt="0"/>
      <dgm:spPr/>
    </dgm:pt>
    <dgm:pt modelId="{134BA33F-DDC7-4A4E-98F4-24B7F719990C}" type="pres">
      <dgm:prSet presAssocID="{3A3F8EA3-C5C6-4219-93F1-7B3ED56BA285}" presName="parTx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E08E13-D6AA-4FBA-A1C2-921C520B028E}" type="pres">
      <dgm:prSet presAssocID="{3A3F8EA3-C5C6-4219-93F1-7B3ED56BA285}" presName="desTx" presStyleLbl="revTx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C6E570A-11F1-4420-9831-4845EA70066E}" type="presOf" srcId="{F830D28A-7BD1-4360-B25A-28406C258D23}" destId="{2387D5EB-B188-4714-94AC-7E8E8A85AFB0}" srcOrd="0" destOrd="0" presId="urn:microsoft.com/office/officeart/2005/8/layout/chevron1"/>
    <dgm:cxn modelId="{E2FA0E4C-232F-4E76-92F2-82BEE659E3CC}" type="presOf" srcId="{FC6C8B6D-5246-41F8-95BD-FE694D8653F2}" destId="{1DA957AA-9B18-49A9-9693-5108E5208179}" srcOrd="0" destOrd="0" presId="urn:microsoft.com/office/officeart/2005/8/layout/chevron1"/>
    <dgm:cxn modelId="{7A120A49-44AB-4C3A-BA1D-0938B7BC6F0D}" type="presOf" srcId="{46ED44C8-228F-4E2D-BD78-CA0C136D771E}" destId="{3CE08E13-D6AA-4FBA-A1C2-921C520B028E}" srcOrd="0" destOrd="0" presId="urn:microsoft.com/office/officeart/2005/8/layout/chevron1"/>
    <dgm:cxn modelId="{DE921A2A-1D80-4DE1-9502-65F3BDF5294B}" srcId="{6FCCB267-247A-4402-BCCE-B6B60B0B056E}" destId="{34A8DE63-9888-48B5-96DF-6DF96529B072}" srcOrd="4" destOrd="0" parTransId="{427CABC0-E22F-4D11-986A-149645EDBF17}" sibTransId="{E3EC202C-9B07-4917-86A6-590F63DFA5B0}"/>
    <dgm:cxn modelId="{B627B975-926E-4D99-9858-8D25E38C0435}" srcId="{34A8DE63-9888-48B5-96DF-6DF96529B072}" destId="{E9B918BB-60B5-40E1-9BFB-260EEC84E82F}" srcOrd="0" destOrd="0" parTransId="{582A5C9F-E6E1-4DB2-B146-2D12E2B3CB35}" sibTransId="{5B9E679F-FDF3-40B6-B522-7F6F6949567D}"/>
    <dgm:cxn modelId="{BF126B1D-079B-4AF3-B8E0-7D7AB7625C5D}" srcId="{6FCCB267-247A-4402-BCCE-B6B60B0B056E}" destId="{3A3F8EA3-C5C6-4219-93F1-7B3ED56BA285}" srcOrd="5" destOrd="0" parTransId="{DB5B1778-55E8-41D7-B5CF-67FBADE24AC3}" sibTransId="{EB344F60-8811-4903-9652-157F686A7491}"/>
    <dgm:cxn modelId="{B3578C66-4B4D-4DF8-9CEA-E11EA6427E34}" type="presOf" srcId="{BABFFC39-B86B-4059-A1FA-89132FB94140}" destId="{A92CE8DF-127A-4F10-8C7C-EFE3E67AC94B}" srcOrd="0" destOrd="0" presId="urn:microsoft.com/office/officeart/2005/8/layout/chevron1"/>
    <dgm:cxn modelId="{50B94EB6-1BDA-4E07-B05B-87334F4F0F34}" srcId="{6FCCB267-247A-4402-BCCE-B6B60B0B056E}" destId="{F830D28A-7BD1-4360-B25A-28406C258D23}" srcOrd="3" destOrd="0" parTransId="{CF74B82D-9604-407F-89F3-7509B4C6903C}" sibTransId="{D6B3E215-C9AA-4FD3-9C18-1F08A997655A}"/>
    <dgm:cxn modelId="{DE1B0B68-322E-4074-A28D-1074422CEB82}" srcId="{D200152C-758C-4984-87D2-9FB1DA066237}" destId="{3CC44AC2-ADC0-4842-A733-D0CDB4751225}" srcOrd="0" destOrd="0" parTransId="{38A145BD-308F-4983-BFC5-B9F091865CD6}" sibTransId="{301AE30A-DDD2-4AE2-9D12-B495145853BE}"/>
    <dgm:cxn modelId="{3F8316C5-D3D3-43C3-BFA6-92B1C41107C0}" srcId="{FC6C8B6D-5246-41F8-95BD-FE694D8653F2}" destId="{BABFFC39-B86B-4059-A1FA-89132FB94140}" srcOrd="0" destOrd="0" parTransId="{D6E7A636-5B1B-4123-B8A3-FD033E689924}" sibTransId="{98887966-E214-49A7-A7D5-CFD5037C22CD}"/>
    <dgm:cxn modelId="{49F5545B-C0E5-499C-941D-448382E6B9F0}" type="presOf" srcId="{34A8DE63-9888-48B5-96DF-6DF96529B072}" destId="{4D611AEF-3109-4519-95AC-1B127450C1B2}" srcOrd="0" destOrd="0" presId="urn:microsoft.com/office/officeart/2005/8/layout/chevron1"/>
    <dgm:cxn modelId="{876BC0A5-35E2-4BB6-AEFE-385040F9D488}" type="presOf" srcId="{012BA455-93E1-45E5-87F3-F8625D27CB14}" destId="{377E6EE3-0F96-41DD-938A-396BA6F1F5E7}" srcOrd="0" destOrd="0" presId="urn:microsoft.com/office/officeart/2005/8/layout/chevron1"/>
    <dgm:cxn modelId="{39A06E9B-F2F4-4212-A5CC-25489B560AC4}" type="presOf" srcId="{6FCCB267-247A-4402-BCCE-B6B60B0B056E}" destId="{2A8A477D-4C3C-42B2-BD5F-93090860069C}" srcOrd="0" destOrd="0" presId="urn:microsoft.com/office/officeart/2005/8/layout/chevron1"/>
    <dgm:cxn modelId="{D7F80C97-E9FB-40CF-A836-AEAD3C747FEB}" type="presOf" srcId="{BD1DAAFF-776B-404B-8312-38FD87463308}" destId="{1B887E47-372B-4F3F-B7EF-76D858273969}" srcOrd="0" destOrd="0" presId="urn:microsoft.com/office/officeart/2005/8/layout/chevron1"/>
    <dgm:cxn modelId="{B6AB2317-6603-486E-8146-25CED5BD06F9}" srcId="{3A3F8EA3-C5C6-4219-93F1-7B3ED56BA285}" destId="{46ED44C8-228F-4E2D-BD78-CA0C136D771E}" srcOrd="0" destOrd="0" parTransId="{E7565A38-5A09-43E5-B68E-F29B293B15D2}" sibTransId="{AB091B08-3D19-4E8E-AC73-0A9C0B9C5F43}"/>
    <dgm:cxn modelId="{B8CA61B2-1612-47E8-A729-C289317DE1E9}" srcId="{6FCCB267-247A-4402-BCCE-B6B60B0B056E}" destId="{FC6C8B6D-5246-41F8-95BD-FE694D8653F2}" srcOrd="0" destOrd="0" parTransId="{CE0C2662-57FB-473E-9136-A1C2B44C3C32}" sibTransId="{A517F503-6941-423B-83FC-F7C6C4E4DFA0}"/>
    <dgm:cxn modelId="{00E381AE-351B-49DE-BDA4-338C35463EC0}" srcId="{012BA455-93E1-45E5-87F3-F8625D27CB14}" destId="{BD1DAAFF-776B-404B-8312-38FD87463308}" srcOrd="0" destOrd="0" parTransId="{7FFCDB05-E5AE-42D1-8257-473803FF820C}" sibTransId="{4C7BC5A5-A9E8-4F24-BAA9-7181A559AD46}"/>
    <dgm:cxn modelId="{DA32256C-B969-4C30-B49C-554D82AE726A}" type="presOf" srcId="{3A3F8EA3-C5C6-4219-93F1-7B3ED56BA285}" destId="{134BA33F-DDC7-4A4E-98F4-24B7F719990C}" srcOrd="0" destOrd="0" presId="urn:microsoft.com/office/officeart/2005/8/layout/chevron1"/>
    <dgm:cxn modelId="{F12F50EC-D36D-4D46-90D4-89BC899FFC8D}" srcId="{6FCCB267-247A-4402-BCCE-B6B60B0B056E}" destId="{012BA455-93E1-45E5-87F3-F8625D27CB14}" srcOrd="1" destOrd="0" parTransId="{F6062BA7-6348-4F9D-9591-6DFA36543404}" sibTransId="{B8029E50-FB98-4DB0-A58A-A2DF8384DB33}"/>
    <dgm:cxn modelId="{B8971690-B7BA-4B3B-A759-8B65628EAE2C}" srcId="{F830D28A-7BD1-4360-B25A-28406C258D23}" destId="{9FA7B3E7-D99C-4739-A2E9-088DFC0E04E3}" srcOrd="0" destOrd="0" parTransId="{16921C86-1F6A-4F35-8DDF-EAFB9A1E7036}" sibTransId="{CBA64F29-4D36-4231-AE16-F1CDFA7CB48B}"/>
    <dgm:cxn modelId="{45101A5E-000D-4F2D-ABFE-53078D2341A3}" srcId="{6FCCB267-247A-4402-BCCE-B6B60B0B056E}" destId="{D200152C-758C-4984-87D2-9FB1DA066237}" srcOrd="2" destOrd="0" parTransId="{A866E775-1C9F-4BA6-AF91-54CD98CC8273}" sibTransId="{C1417276-2330-4794-B7A8-5A51A8F4D0D8}"/>
    <dgm:cxn modelId="{A08349B9-CF76-4F38-8947-F4506C778EBD}" type="presOf" srcId="{E9B918BB-60B5-40E1-9BFB-260EEC84E82F}" destId="{32DFA2BE-8199-4DDE-9005-395EBA168E2D}" srcOrd="0" destOrd="0" presId="urn:microsoft.com/office/officeart/2005/8/layout/chevron1"/>
    <dgm:cxn modelId="{50946994-737C-4371-A286-26140575A811}" type="presOf" srcId="{9FA7B3E7-D99C-4739-A2E9-088DFC0E04E3}" destId="{B93A5FEA-6C54-4CB5-B9D8-00C901B3851A}" srcOrd="0" destOrd="0" presId="urn:microsoft.com/office/officeart/2005/8/layout/chevron1"/>
    <dgm:cxn modelId="{3AC3D725-735E-4A6A-852C-DB8493727F53}" type="presOf" srcId="{D200152C-758C-4984-87D2-9FB1DA066237}" destId="{F247FCE2-C97D-42C6-B912-8B6CD8ADC881}" srcOrd="0" destOrd="0" presId="urn:microsoft.com/office/officeart/2005/8/layout/chevron1"/>
    <dgm:cxn modelId="{39F8E3E3-ED68-49E6-9C17-E293610A544E}" type="presOf" srcId="{3CC44AC2-ADC0-4842-A733-D0CDB4751225}" destId="{A9CE7DFC-C3C7-4A55-934A-658E55EFB183}" srcOrd="0" destOrd="0" presId="urn:microsoft.com/office/officeart/2005/8/layout/chevron1"/>
    <dgm:cxn modelId="{0B2520CB-A4E9-4B79-B57C-AF9FA744AF87}" type="presParOf" srcId="{2A8A477D-4C3C-42B2-BD5F-93090860069C}" destId="{62F6BCE8-55F0-4A7D-BB72-D65B7FE34C8D}" srcOrd="0" destOrd="0" presId="urn:microsoft.com/office/officeart/2005/8/layout/chevron1"/>
    <dgm:cxn modelId="{8A7AA63D-47F6-46E7-ABB5-0A243C90A2A3}" type="presParOf" srcId="{62F6BCE8-55F0-4A7D-BB72-D65B7FE34C8D}" destId="{1DA957AA-9B18-49A9-9693-5108E5208179}" srcOrd="0" destOrd="0" presId="urn:microsoft.com/office/officeart/2005/8/layout/chevron1"/>
    <dgm:cxn modelId="{DA208B9E-13A7-4991-970C-F24B43EC0D1A}" type="presParOf" srcId="{62F6BCE8-55F0-4A7D-BB72-D65B7FE34C8D}" destId="{A92CE8DF-127A-4F10-8C7C-EFE3E67AC94B}" srcOrd="1" destOrd="0" presId="urn:microsoft.com/office/officeart/2005/8/layout/chevron1"/>
    <dgm:cxn modelId="{A6B92414-9199-4633-9FDB-8AED37C4BBAC}" type="presParOf" srcId="{2A8A477D-4C3C-42B2-BD5F-93090860069C}" destId="{A5057914-856D-48F1-A52B-49235E3B2A56}" srcOrd="1" destOrd="0" presId="urn:microsoft.com/office/officeart/2005/8/layout/chevron1"/>
    <dgm:cxn modelId="{3A349239-66AF-44C7-BEEC-67367CE638DB}" type="presParOf" srcId="{2A8A477D-4C3C-42B2-BD5F-93090860069C}" destId="{085BD7EA-6013-47D6-A7FA-D04F1336F024}" srcOrd="2" destOrd="0" presId="urn:microsoft.com/office/officeart/2005/8/layout/chevron1"/>
    <dgm:cxn modelId="{2DB8F7B1-5501-47D7-9672-02AA3D0775D0}" type="presParOf" srcId="{085BD7EA-6013-47D6-A7FA-D04F1336F024}" destId="{377E6EE3-0F96-41DD-938A-396BA6F1F5E7}" srcOrd="0" destOrd="0" presId="urn:microsoft.com/office/officeart/2005/8/layout/chevron1"/>
    <dgm:cxn modelId="{156EBDB1-A8EC-4263-893E-0A2B3E83C469}" type="presParOf" srcId="{085BD7EA-6013-47D6-A7FA-D04F1336F024}" destId="{1B887E47-372B-4F3F-B7EF-76D858273969}" srcOrd="1" destOrd="0" presId="urn:microsoft.com/office/officeart/2005/8/layout/chevron1"/>
    <dgm:cxn modelId="{93B818DE-019B-43A0-AA6D-FD92DB76AF64}" type="presParOf" srcId="{2A8A477D-4C3C-42B2-BD5F-93090860069C}" destId="{5DA78860-7D26-42ED-8013-8B8212E078E3}" srcOrd="3" destOrd="0" presId="urn:microsoft.com/office/officeart/2005/8/layout/chevron1"/>
    <dgm:cxn modelId="{DA12A794-413F-4149-8AC9-C08DECF3885C}" type="presParOf" srcId="{2A8A477D-4C3C-42B2-BD5F-93090860069C}" destId="{5AEE7693-A738-43A7-AE45-ADCC0940DCF1}" srcOrd="4" destOrd="0" presId="urn:microsoft.com/office/officeart/2005/8/layout/chevron1"/>
    <dgm:cxn modelId="{585FAC98-FC43-4D76-AC29-254AD1A75071}" type="presParOf" srcId="{5AEE7693-A738-43A7-AE45-ADCC0940DCF1}" destId="{F247FCE2-C97D-42C6-B912-8B6CD8ADC881}" srcOrd="0" destOrd="0" presId="urn:microsoft.com/office/officeart/2005/8/layout/chevron1"/>
    <dgm:cxn modelId="{E8C7A4D9-6546-4930-A729-3BB2947F6FCC}" type="presParOf" srcId="{5AEE7693-A738-43A7-AE45-ADCC0940DCF1}" destId="{A9CE7DFC-C3C7-4A55-934A-658E55EFB183}" srcOrd="1" destOrd="0" presId="urn:microsoft.com/office/officeart/2005/8/layout/chevron1"/>
    <dgm:cxn modelId="{F26AF4EA-011F-41FA-B2E8-F5CD620D161A}" type="presParOf" srcId="{2A8A477D-4C3C-42B2-BD5F-93090860069C}" destId="{0DB164C8-1268-44F8-A9DF-199DA9DC2CCF}" srcOrd="5" destOrd="0" presId="urn:microsoft.com/office/officeart/2005/8/layout/chevron1"/>
    <dgm:cxn modelId="{ED6BDAC1-12E1-491C-A74D-BB5399122668}" type="presParOf" srcId="{2A8A477D-4C3C-42B2-BD5F-93090860069C}" destId="{7B55E23B-1972-403F-B38A-E67CC2D0D3FA}" srcOrd="6" destOrd="0" presId="urn:microsoft.com/office/officeart/2005/8/layout/chevron1"/>
    <dgm:cxn modelId="{2E4C227D-3741-4CAD-88B5-47DE9DB5E59E}" type="presParOf" srcId="{7B55E23B-1972-403F-B38A-E67CC2D0D3FA}" destId="{2387D5EB-B188-4714-94AC-7E8E8A85AFB0}" srcOrd="0" destOrd="0" presId="urn:microsoft.com/office/officeart/2005/8/layout/chevron1"/>
    <dgm:cxn modelId="{A33D0CF4-124E-4C5B-82C7-3C15494136BD}" type="presParOf" srcId="{7B55E23B-1972-403F-B38A-E67CC2D0D3FA}" destId="{B93A5FEA-6C54-4CB5-B9D8-00C901B3851A}" srcOrd="1" destOrd="0" presId="urn:microsoft.com/office/officeart/2005/8/layout/chevron1"/>
    <dgm:cxn modelId="{B7B0050A-00EB-46FB-A8AB-E6B77905D24A}" type="presParOf" srcId="{2A8A477D-4C3C-42B2-BD5F-93090860069C}" destId="{D19E199D-9277-4C50-AA7A-C58C44A6AEC9}" srcOrd="7" destOrd="0" presId="urn:microsoft.com/office/officeart/2005/8/layout/chevron1"/>
    <dgm:cxn modelId="{73E14F03-EB6C-47A3-B1E0-8DC9EBEED38A}" type="presParOf" srcId="{2A8A477D-4C3C-42B2-BD5F-93090860069C}" destId="{6BDBE813-1A99-40BC-9B1C-D0241BAAF811}" srcOrd="8" destOrd="0" presId="urn:microsoft.com/office/officeart/2005/8/layout/chevron1"/>
    <dgm:cxn modelId="{C2C93C6E-3BF5-43B7-A718-8A952534290E}" type="presParOf" srcId="{6BDBE813-1A99-40BC-9B1C-D0241BAAF811}" destId="{4D611AEF-3109-4519-95AC-1B127450C1B2}" srcOrd="0" destOrd="0" presId="urn:microsoft.com/office/officeart/2005/8/layout/chevron1"/>
    <dgm:cxn modelId="{57E5A2DE-7FD2-4E57-962A-30D2CD462317}" type="presParOf" srcId="{6BDBE813-1A99-40BC-9B1C-D0241BAAF811}" destId="{32DFA2BE-8199-4DDE-9005-395EBA168E2D}" srcOrd="1" destOrd="0" presId="urn:microsoft.com/office/officeart/2005/8/layout/chevron1"/>
    <dgm:cxn modelId="{4C207B3B-C8A1-44FE-BF4E-406CA2445A1D}" type="presParOf" srcId="{2A8A477D-4C3C-42B2-BD5F-93090860069C}" destId="{6A76C346-1075-4FEE-862C-100C50C8B27C}" srcOrd="9" destOrd="0" presId="urn:microsoft.com/office/officeart/2005/8/layout/chevron1"/>
    <dgm:cxn modelId="{3E1E8710-248C-4A84-A924-6B5E9FDC1F68}" type="presParOf" srcId="{2A8A477D-4C3C-42B2-BD5F-93090860069C}" destId="{9B290D49-B907-4BD1-B8E0-7A0049D30545}" srcOrd="10" destOrd="0" presId="urn:microsoft.com/office/officeart/2005/8/layout/chevron1"/>
    <dgm:cxn modelId="{849E2D7D-6790-4200-B05C-54A3EC9C7B8C}" type="presParOf" srcId="{9B290D49-B907-4BD1-B8E0-7A0049D30545}" destId="{134BA33F-DDC7-4A4E-98F4-24B7F719990C}" srcOrd="0" destOrd="0" presId="urn:microsoft.com/office/officeart/2005/8/layout/chevron1"/>
    <dgm:cxn modelId="{A69E4B9A-2F9A-4FC3-9EBB-E1A61F2E4B45}" type="presParOf" srcId="{9B290D49-B907-4BD1-B8E0-7A0049D30545}" destId="{3CE08E13-D6AA-4FBA-A1C2-921C520B028E}" srcOrd="1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A957AA-9B18-49A9-9693-5108E5208179}">
      <dsp:nvSpPr>
        <dsp:cNvPr id="0" name=""/>
        <dsp:cNvSpPr/>
      </dsp:nvSpPr>
      <dsp:spPr>
        <a:xfrm>
          <a:off x="5251" y="461793"/>
          <a:ext cx="1507995" cy="603198"/>
        </a:xfrm>
        <a:prstGeom prst="chevron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Winter Webs</a:t>
          </a:r>
        </a:p>
      </dsp:txBody>
      <dsp:txXfrm>
        <a:off x="306850" y="461793"/>
        <a:ext cx="904797" cy="603198"/>
      </dsp:txXfrm>
    </dsp:sp>
    <dsp:sp modelId="{A92CE8DF-127A-4F10-8C7C-EFE3E67AC94B}">
      <dsp:nvSpPr>
        <dsp:cNvPr id="0" name=""/>
        <dsp:cNvSpPr/>
      </dsp:nvSpPr>
      <dsp:spPr>
        <a:xfrm>
          <a:off x="5251" y="1140390"/>
          <a:ext cx="1206396" cy="34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ctr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900" kern="1200" dirty="0"/>
            <a:t>Sept-April</a:t>
          </a:r>
        </a:p>
      </dsp:txBody>
      <dsp:txXfrm>
        <a:off x="5251" y="1140390"/>
        <a:ext cx="1206396" cy="342000"/>
      </dsp:txXfrm>
    </dsp:sp>
    <dsp:sp modelId="{377E6EE3-0F96-41DD-938A-396BA6F1F5E7}">
      <dsp:nvSpPr>
        <dsp:cNvPr id="0" name=""/>
        <dsp:cNvSpPr/>
      </dsp:nvSpPr>
      <dsp:spPr>
        <a:xfrm>
          <a:off x="1297246" y="461793"/>
          <a:ext cx="2553261" cy="603198"/>
        </a:xfrm>
        <a:prstGeom prst="chevron">
          <a:avLst/>
        </a:prstGeom>
        <a:gradFill flip="none" rotWithShape="1">
          <a:gsLst>
            <a:gs pos="0">
              <a:schemeClr val="accent4"/>
            </a:gs>
            <a:gs pos="41000">
              <a:srgbClr val="F7A117"/>
            </a:gs>
            <a:gs pos="100000">
              <a:srgbClr val="E66914"/>
            </a:gs>
          </a:gsLst>
          <a:lin ang="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Feeding Larvae</a:t>
          </a:r>
        </a:p>
      </dsp:txBody>
      <dsp:txXfrm>
        <a:off x="1598845" y="461793"/>
        <a:ext cx="1950063" cy="603198"/>
      </dsp:txXfrm>
    </dsp:sp>
    <dsp:sp modelId="{1B887E47-372B-4F3F-B7EF-76D858273969}">
      <dsp:nvSpPr>
        <dsp:cNvPr id="0" name=""/>
        <dsp:cNvSpPr/>
      </dsp:nvSpPr>
      <dsp:spPr>
        <a:xfrm>
          <a:off x="1819879" y="1140390"/>
          <a:ext cx="1206396" cy="34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ctr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900" kern="1200" dirty="0"/>
            <a:t>April-June</a:t>
          </a:r>
        </a:p>
      </dsp:txBody>
      <dsp:txXfrm>
        <a:off x="1819879" y="1140390"/>
        <a:ext cx="1206396" cy="342000"/>
      </dsp:txXfrm>
    </dsp:sp>
    <dsp:sp modelId="{F247FCE2-C97D-42C6-B912-8B6CD8ADC881}">
      <dsp:nvSpPr>
        <dsp:cNvPr id="0" name=""/>
        <dsp:cNvSpPr/>
      </dsp:nvSpPr>
      <dsp:spPr>
        <a:xfrm>
          <a:off x="3634508" y="461793"/>
          <a:ext cx="1507995" cy="603198"/>
        </a:xfrm>
        <a:prstGeom prst="chevron">
          <a:avLst/>
        </a:prstGeom>
        <a:solidFill>
          <a:srgbClr val="E6691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Pupae</a:t>
          </a:r>
        </a:p>
      </dsp:txBody>
      <dsp:txXfrm>
        <a:off x="3936107" y="461793"/>
        <a:ext cx="904797" cy="603198"/>
      </dsp:txXfrm>
    </dsp:sp>
    <dsp:sp modelId="{A9CE7DFC-C3C7-4A55-934A-658E55EFB183}">
      <dsp:nvSpPr>
        <dsp:cNvPr id="0" name=""/>
        <dsp:cNvSpPr/>
      </dsp:nvSpPr>
      <dsp:spPr>
        <a:xfrm>
          <a:off x="3634508" y="1140390"/>
          <a:ext cx="1206396" cy="34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ctr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900" kern="1200" dirty="0"/>
            <a:t>June-July</a:t>
          </a:r>
        </a:p>
      </dsp:txBody>
      <dsp:txXfrm>
        <a:off x="3634508" y="1140390"/>
        <a:ext cx="1206396" cy="342000"/>
      </dsp:txXfrm>
    </dsp:sp>
    <dsp:sp modelId="{2387D5EB-B188-4714-94AC-7E8E8A85AFB0}">
      <dsp:nvSpPr>
        <dsp:cNvPr id="0" name=""/>
        <dsp:cNvSpPr/>
      </dsp:nvSpPr>
      <dsp:spPr>
        <a:xfrm>
          <a:off x="4926503" y="461793"/>
          <a:ext cx="1527810" cy="603198"/>
        </a:xfrm>
        <a:prstGeom prst="chevron">
          <a:avLst/>
        </a:prstGeom>
        <a:solidFill>
          <a:schemeClr val="accent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Adults</a:t>
          </a:r>
        </a:p>
      </dsp:txBody>
      <dsp:txXfrm>
        <a:off x="5228102" y="461793"/>
        <a:ext cx="924612" cy="603198"/>
      </dsp:txXfrm>
    </dsp:sp>
    <dsp:sp modelId="{B93A5FEA-6C54-4CB5-B9D8-00C901B3851A}">
      <dsp:nvSpPr>
        <dsp:cNvPr id="0" name=""/>
        <dsp:cNvSpPr/>
      </dsp:nvSpPr>
      <dsp:spPr>
        <a:xfrm>
          <a:off x="4936410" y="1140390"/>
          <a:ext cx="1206396" cy="34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ctr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900" kern="1200" dirty="0"/>
            <a:t>July-Aug</a:t>
          </a:r>
        </a:p>
      </dsp:txBody>
      <dsp:txXfrm>
        <a:off x="4936410" y="1140390"/>
        <a:ext cx="1206396" cy="342000"/>
      </dsp:txXfrm>
    </dsp:sp>
    <dsp:sp modelId="{4D611AEF-3109-4519-95AC-1B127450C1B2}">
      <dsp:nvSpPr>
        <dsp:cNvPr id="0" name=""/>
        <dsp:cNvSpPr/>
      </dsp:nvSpPr>
      <dsp:spPr>
        <a:xfrm>
          <a:off x="6238313" y="461793"/>
          <a:ext cx="1507995" cy="603198"/>
        </a:xfrm>
        <a:prstGeom prst="chevron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Eggs</a:t>
          </a:r>
        </a:p>
      </dsp:txBody>
      <dsp:txXfrm>
        <a:off x="6539912" y="461793"/>
        <a:ext cx="904797" cy="603198"/>
      </dsp:txXfrm>
    </dsp:sp>
    <dsp:sp modelId="{32DFA2BE-8199-4DDE-9005-395EBA168E2D}">
      <dsp:nvSpPr>
        <dsp:cNvPr id="0" name=""/>
        <dsp:cNvSpPr/>
      </dsp:nvSpPr>
      <dsp:spPr>
        <a:xfrm>
          <a:off x="6238313" y="1140390"/>
          <a:ext cx="1206396" cy="34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ctr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900" kern="1200" dirty="0"/>
            <a:t>July-Aug</a:t>
          </a:r>
        </a:p>
      </dsp:txBody>
      <dsp:txXfrm>
        <a:off x="6238313" y="1140390"/>
        <a:ext cx="1206396" cy="342000"/>
      </dsp:txXfrm>
    </dsp:sp>
    <dsp:sp modelId="{134BA33F-DDC7-4A4E-98F4-24B7F719990C}">
      <dsp:nvSpPr>
        <dsp:cNvPr id="0" name=""/>
        <dsp:cNvSpPr/>
      </dsp:nvSpPr>
      <dsp:spPr>
        <a:xfrm>
          <a:off x="7530308" y="461793"/>
          <a:ext cx="1507995" cy="603198"/>
        </a:xfrm>
        <a:prstGeom prst="chevron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Feeding Larvae</a:t>
          </a:r>
        </a:p>
      </dsp:txBody>
      <dsp:txXfrm>
        <a:off x="7831907" y="461793"/>
        <a:ext cx="904797" cy="603198"/>
      </dsp:txXfrm>
    </dsp:sp>
    <dsp:sp modelId="{3CE08E13-D6AA-4FBA-A1C2-921C520B028E}">
      <dsp:nvSpPr>
        <dsp:cNvPr id="0" name=""/>
        <dsp:cNvSpPr/>
      </dsp:nvSpPr>
      <dsp:spPr>
        <a:xfrm>
          <a:off x="7530308" y="1140390"/>
          <a:ext cx="1206396" cy="34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ctr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900" kern="1200" dirty="0"/>
            <a:t>Aug-Sept</a:t>
          </a:r>
        </a:p>
      </dsp:txBody>
      <dsp:txXfrm>
        <a:off x="7530308" y="1140390"/>
        <a:ext cx="1206396" cy="342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3A305F-AA9D-4002-9487-728E5F23B823}" type="datetimeFigureOut">
              <a:rPr lang="en-US" smtClean="0"/>
              <a:pPr/>
              <a:t>4/19/2018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3F968C-D56D-49E1-92DB-677A4C0FCD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82801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9300" indent="-2873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2525" indent="-2301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4488" indent="-2301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6450" indent="-2301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3650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0850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48050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05250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9E80CF8-2A3B-4AB9-BE5E-D3C5CEC812A2}" type="slidenum">
              <a:rPr lang="en-US" altLang="en-US" smtClean="0"/>
              <a:pPr>
                <a:spcBef>
                  <a:spcPct val="0"/>
                </a:spcBef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3192911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Toxins are mostly histamines and enzymes. Our bodies produce histamines as an immune or allergy response. These histamines cause a rash and can cause </a:t>
            </a: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FE655EF-D6FA-41B7-A6DC-D169D9717EBA}" type="slidenum">
              <a:rPr lang="en-US" altLang="en-US" smtClean="0"/>
              <a:pPr>
                <a:spcBef>
                  <a:spcPct val="0"/>
                </a:spcBef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555301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E0136FA-F193-4535-AB6E-BC1E7FE68D85}" type="slidenum">
              <a:rPr lang="en-US" altLang="en-US" smtClean="0"/>
              <a:pPr>
                <a:spcBef>
                  <a:spcPct val="0"/>
                </a:spcBef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5765209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N-95 respirator or dust mask filters 95% of airborne particles. Hairs are about 15 x larger than average dust particle so a well fitting dust mask should work. Get the kind with metal on nose. Wont fit well over a beard though. </a:t>
            </a: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4ADB595-FE4E-4FED-A924-C4BCDD07F568}" type="slidenum">
              <a:rPr lang="en-US" altLang="en-US" smtClean="0"/>
              <a:pPr>
                <a:spcBef>
                  <a:spcPct val="0"/>
                </a:spcBef>
              </a:pPr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4248243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676DF-A94D-440E-8293-519E06F0C6CD}" type="datetimeFigureOut">
              <a:rPr lang="en-US" smtClean="0"/>
              <a:pPr/>
              <a:t>4/19/2018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BD056-0836-46B1-8010-C232CF297F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60815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676DF-A94D-440E-8293-519E06F0C6CD}" type="datetimeFigureOut">
              <a:rPr lang="en-US" smtClean="0"/>
              <a:pPr/>
              <a:t>4/19/2018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BD056-0836-46B1-8010-C232CF297F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95596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676DF-A94D-440E-8293-519E06F0C6CD}" type="datetimeFigureOut">
              <a:rPr lang="en-US" smtClean="0"/>
              <a:pPr/>
              <a:t>4/19/2018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BD056-0836-46B1-8010-C232CF297F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766333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462E47-E279-418D-A8AC-397526D4D8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9868918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7727DE-A62F-460D-8514-2E71F8AB0A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6011903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772EB1-7F1C-4197-AD3A-98F24A4E26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2832186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676DF-A94D-440E-8293-519E06F0C6CD}" type="datetimeFigureOut">
              <a:rPr lang="en-US" smtClean="0"/>
              <a:pPr/>
              <a:t>4/19/2018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BD056-0836-46B1-8010-C232CF297F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17573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676DF-A94D-440E-8293-519E06F0C6CD}" type="datetimeFigureOut">
              <a:rPr lang="en-US" smtClean="0"/>
              <a:pPr/>
              <a:t>4/19/2018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BD056-0836-46B1-8010-C232CF297F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43596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676DF-A94D-440E-8293-519E06F0C6CD}" type="datetimeFigureOut">
              <a:rPr lang="en-US" smtClean="0"/>
              <a:pPr/>
              <a:t>4/19/2018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BD056-0836-46B1-8010-C232CF297F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04142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676DF-A94D-440E-8293-519E06F0C6CD}" type="datetimeFigureOut">
              <a:rPr lang="en-US" smtClean="0"/>
              <a:pPr/>
              <a:t>4/19/2018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BD056-0836-46B1-8010-C232CF297F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32192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676DF-A94D-440E-8293-519E06F0C6CD}" type="datetimeFigureOut">
              <a:rPr lang="en-US" smtClean="0"/>
              <a:pPr/>
              <a:t>4/19/2018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BD056-0836-46B1-8010-C232CF297F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48297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676DF-A94D-440E-8293-519E06F0C6CD}" type="datetimeFigureOut">
              <a:rPr lang="en-US" smtClean="0"/>
              <a:pPr/>
              <a:t>4/19/2018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BD056-0836-46B1-8010-C232CF297F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43085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676DF-A94D-440E-8293-519E06F0C6CD}" type="datetimeFigureOut">
              <a:rPr lang="en-US" smtClean="0"/>
              <a:pPr/>
              <a:t>4/19/2018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BD056-0836-46B1-8010-C232CF297F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58772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676DF-A94D-440E-8293-519E06F0C6CD}" type="datetimeFigureOut">
              <a:rPr lang="en-US" smtClean="0"/>
              <a:pPr/>
              <a:t>4/19/2018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BD056-0836-46B1-8010-C232CF297F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66723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788B47"/>
            </a:gs>
            <a:gs pos="72000">
              <a:schemeClr val="accent3">
                <a:lumMod val="40000"/>
                <a:lumOff val="60000"/>
              </a:schemeClr>
            </a:gs>
            <a:gs pos="100000">
              <a:srgbClr val="96AB94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0676DF-A94D-440E-8293-519E06F0C6CD}" type="datetimeFigureOut">
              <a:rPr lang="en-US" smtClean="0"/>
              <a:pPr/>
              <a:t>4/19/2018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6BD056-0836-46B1-8010-C232CF297F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51793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86" r:id="rId13"/>
    <p:sldLayoutId id="2147483687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jpeg"/><Relationship Id="rId5" Type="http://schemas.openxmlformats.org/officeDocument/2006/relationships/image" Target="../media/image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5.png"/><Relationship Id="rId3" Type="http://schemas.openxmlformats.org/officeDocument/2006/relationships/diagramData" Target="../diagrams/data1.xml"/><Relationship Id="rId7" Type="http://schemas.openxmlformats.org/officeDocument/2006/relationships/image" Target="../media/image40.png"/><Relationship Id="rId12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38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43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42.jpeg"/><Relationship Id="rId14" Type="http://schemas.microsoft.com/office/2007/relationships/diagramDrawing" Target="../diagrams/drawing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1btm larva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b="2937"/>
          <a:stretch/>
        </p:blipFill>
        <p:spPr>
          <a:xfrm>
            <a:off x="-11723" y="0"/>
            <a:ext cx="94388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7477" y="505924"/>
            <a:ext cx="6858000" cy="1470025"/>
          </a:xfrm>
        </p:spPr>
        <p:txBody>
          <a:bodyPr>
            <a:noAutofit/>
          </a:bodyPr>
          <a:lstStyle/>
          <a:p>
            <a:r>
              <a:rPr lang="en-US" sz="5400" dirty="0"/>
              <a:t>Browntail Moth Background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419600"/>
            <a:ext cx="6629400" cy="2286000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Allison Kanoti</a:t>
            </a:r>
            <a:b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Forest Entomologist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Maine Forest Service</a:t>
            </a:r>
          </a:p>
          <a:p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Department of Agriculture, </a:t>
            </a:r>
            <a:b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Conservation and Forestry</a:t>
            </a:r>
          </a:p>
        </p:txBody>
      </p:sp>
      <p:pic>
        <p:nvPicPr>
          <p:cNvPr id="5" name="Picture 15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21625" t="8322" r="19192" b="22321"/>
          <a:stretch/>
        </p:blipFill>
        <p:spPr bwMode="auto">
          <a:xfrm>
            <a:off x="-11723" y="-11723"/>
            <a:ext cx="1219200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9" descr="web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3359" b="17904"/>
          <a:stretch/>
        </p:blipFill>
        <p:spPr bwMode="auto">
          <a:xfrm>
            <a:off x="7233138" y="5421922"/>
            <a:ext cx="2205759" cy="1447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1" y="5603513"/>
            <a:ext cx="1201615" cy="12544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856" t="35099" r="22447" b="6696"/>
          <a:stretch/>
        </p:blipFill>
        <p:spPr>
          <a:xfrm>
            <a:off x="7233138" y="0"/>
            <a:ext cx="2194036" cy="167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585467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13"/>
          <p:cNvGrpSpPr>
            <a:grpSpLocks/>
          </p:cNvGrpSpPr>
          <p:nvPr/>
        </p:nvGrpSpPr>
        <p:grpSpPr bwMode="auto">
          <a:xfrm>
            <a:off x="457200" y="152400"/>
            <a:ext cx="4252913" cy="6602413"/>
            <a:chOff x="704731" y="311917"/>
            <a:chExt cx="4253150" cy="6601643"/>
          </a:xfrm>
        </p:grpSpPr>
        <p:grpSp>
          <p:nvGrpSpPr>
            <p:cNvPr id="25605" name="Group 5"/>
            <p:cNvGrpSpPr>
              <a:grpSpLocks/>
            </p:cNvGrpSpPr>
            <p:nvPr/>
          </p:nvGrpSpPr>
          <p:grpSpPr bwMode="auto">
            <a:xfrm>
              <a:off x="704731" y="311917"/>
              <a:ext cx="4253150" cy="6601643"/>
              <a:chOff x="2286000" y="331785"/>
              <a:chExt cx="4253150" cy="6601643"/>
            </a:xfrm>
          </p:grpSpPr>
          <p:pic>
            <p:nvPicPr>
              <p:cNvPr id="25607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6000" y="331785"/>
                <a:ext cx="4253150" cy="66016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" name="7-Point Star 4"/>
              <p:cNvSpPr/>
              <p:nvPr/>
            </p:nvSpPr>
            <p:spPr bwMode="auto">
              <a:xfrm>
                <a:off x="4992839" y="1600050"/>
                <a:ext cx="104781" cy="79366"/>
              </a:xfrm>
              <a:prstGeom prst="star7">
                <a:avLst>
                  <a:gd name="adj" fmla="val 23215"/>
                  <a:gd name="hf" fmla="val 102572"/>
                  <a:gd name="vf" fmla="val 105210"/>
                </a:avLst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7" name="7-Point Star 6"/>
              <p:cNvSpPr/>
              <p:nvPr/>
            </p:nvSpPr>
            <p:spPr bwMode="auto">
              <a:xfrm>
                <a:off x="4848368" y="2742917"/>
                <a:ext cx="104781" cy="79366"/>
              </a:xfrm>
              <a:prstGeom prst="star7">
                <a:avLst>
                  <a:gd name="adj" fmla="val 23214"/>
                  <a:gd name="hf" fmla="val 102572"/>
                  <a:gd name="vf" fmla="val 105210"/>
                </a:avLst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8" name="7-Point Star 7"/>
              <p:cNvSpPr/>
              <p:nvPr/>
            </p:nvSpPr>
            <p:spPr bwMode="auto">
              <a:xfrm>
                <a:off x="5562783" y="3276255"/>
                <a:ext cx="104781" cy="79366"/>
              </a:xfrm>
              <a:prstGeom prst="star7">
                <a:avLst>
                  <a:gd name="adj" fmla="val 23214"/>
                  <a:gd name="hf" fmla="val 102572"/>
                  <a:gd name="vf" fmla="val 105210"/>
                </a:avLst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0" name="7-Point Star 9"/>
              <p:cNvSpPr/>
              <p:nvPr/>
            </p:nvSpPr>
            <p:spPr bwMode="auto">
              <a:xfrm>
                <a:off x="5097620" y="4827061"/>
                <a:ext cx="104781" cy="79366"/>
              </a:xfrm>
              <a:prstGeom prst="star7">
                <a:avLst>
                  <a:gd name="adj" fmla="val 23214"/>
                  <a:gd name="hf" fmla="val 102572"/>
                  <a:gd name="vf" fmla="val 105210"/>
                </a:avLst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1" name="7-Point Star 10"/>
              <p:cNvSpPr/>
              <p:nvPr/>
            </p:nvSpPr>
            <p:spPr bwMode="auto">
              <a:xfrm>
                <a:off x="3124247" y="4979443"/>
                <a:ext cx="104781" cy="79366"/>
              </a:xfrm>
              <a:prstGeom prst="star7">
                <a:avLst>
                  <a:gd name="adj" fmla="val 23214"/>
                  <a:gd name="hf" fmla="val 102572"/>
                  <a:gd name="vf" fmla="val 105210"/>
                </a:avLst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2" name="7-Point Star 11"/>
              <p:cNvSpPr/>
              <p:nvPr/>
            </p:nvSpPr>
            <p:spPr bwMode="auto">
              <a:xfrm>
                <a:off x="4229208" y="3961975"/>
                <a:ext cx="104781" cy="79366"/>
              </a:xfrm>
              <a:prstGeom prst="star7">
                <a:avLst>
                  <a:gd name="adj" fmla="val 23214"/>
                  <a:gd name="hf" fmla="val 102572"/>
                  <a:gd name="vf" fmla="val 105210"/>
                </a:avLst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9" name="7-Point Star 8"/>
            <p:cNvSpPr/>
            <p:nvPr/>
          </p:nvSpPr>
          <p:spPr bwMode="auto">
            <a:xfrm>
              <a:off x="2595549" y="4965924"/>
              <a:ext cx="104781" cy="77779"/>
            </a:xfrm>
            <a:prstGeom prst="star7">
              <a:avLst>
                <a:gd name="adj" fmla="val 23214"/>
                <a:gd name="hf" fmla="val 102572"/>
                <a:gd name="vf" fmla="val 105210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5603" name="TextBox 1"/>
          <p:cNvSpPr txBox="1">
            <a:spLocks noChangeArrowheads="1"/>
          </p:cNvSpPr>
          <p:nvPr/>
        </p:nvSpPr>
        <p:spPr bwMode="auto">
          <a:xfrm>
            <a:off x="5257800" y="2068513"/>
            <a:ext cx="298608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latin typeface="Calibri" panose="020F0502020204030204" pitchFamily="34" charset="0"/>
              </a:rPr>
              <a:t>Adult moths picked up in light traps July 2017</a:t>
            </a:r>
          </a:p>
        </p:txBody>
      </p:sp>
      <p:sp>
        <p:nvSpPr>
          <p:cNvPr id="14" name="7-Point Star 10"/>
          <p:cNvSpPr/>
          <p:nvPr/>
        </p:nvSpPr>
        <p:spPr bwMode="auto">
          <a:xfrm>
            <a:off x="1447800" y="5334000"/>
            <a:ext cx="104775" cy="79375"/>
          </a:xfrm>
          <a:prstGeom prst="star7">
            <a:avLst>
              <a:gd name="adj" fmla="val 23214"/>
              <a:gd name="hf" fmla="val 102572"/>
              <a:gd name="vf" fmla="val 10521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77469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832485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3600" dirty="0"/>
              <a:t>The Problem: Potentially Severe Rash and Breathing Problems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81200"/>
            <a:ext cx="4800600" cy="4530725"/>
          </a:xfrm>
        </p:spPr>
        <p:txBody>
          <a:bodyPr/>
          <a:lstStyle/>
          <a:p>
            <a:pPr eaLnBrk="1" hangingPunct="1"/>
            <a:r>
              <a:rPr lang="en-US" altLang="en-US" sz="2800">
                <a:effectLst/>
              </a:rPr>
              <a:t>Risk to Human Health:  Toxic Hairs on </a:t>
            </a:r>
            <a:r>
              <a:rPr lang="en-US" altLang="en-US" sz="2800" b="1">
                <a:effectLst/>
              </a:rPr>
              <a:t>caterpillars &amp; cocoons</a:t>
            </a:r>
          </a:p>
          <a:p>
            <a:pPr lvl="1" eaLnBrk="1" hangingPunct="1"/>
            <a:r>
              <a:rPr lang="en-US" altLang="en-US">
                <a:effectLst/>
              </a:rPr>
              <a:t>Can cause moderate to severe </a:t>
            </a:r>
            <a:r>
              <a:rPr lang="en-US" altLang="en-US" u="sng">
                <a:effectLst/>
              </a:rPr>
              <a:t>rash </a:t>
            </a:r>
          </a:p>
          <a:p>
            <a:pPr lvl="1" eaLnBrk="1" hangingPunct="1"/>
            <a:r>
              <a:rPr lang="en-US" altLang="en-US">
                <a:effectLst/>
              </a:rPr>
              <a:t>Can cause </a:t>
            </a:r>
            <a:r>
              <a:rPr lang="en-US" altLang="en-US" u="sng">
                <a:effectLst/>
              </a:rPr>
              <a:t>breathing problems</a:t>
            </a:r>
          </a:p>
          <a:p>
            <a:pPr lvl="1" eaLnBrk="1" hangingPunct="1"/>
            <a:endParaRPr lang="en-US" altLang="en-US">
              <a:effectLst/>
            </a:endParaRPr>
          </a:p>
          <a:p>
            <a:pPr lvl="1" eaLnBrk="1" hangingPunct="1"/>
            <a:endParaRPr lang="en-US" altLang="en-US">
              <a:effectLst/>
            </a:endParaRPr>
          </a:p>
        </p:txBody>
      </p:sp>
      <p:pic>
        <p:nvPicPr>
          <p:cNvPr id="26628" name="Picture 6" descr="http://web.cortland.edu/fitzgerald/rash%20wikimedia%20commons%20(pub%20dom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635125"/>
            <a:ext cx="3875088" cy="476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26317123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3200" dirty="0" err="1"/>
              <a:t>Browntail</a:t>
            </a:r>
            <a:r>
              <a:rPr lang="en-US" altLang="en-US" sz="3200" dirty="0"/>
              <a:t> Moth - Toxic hairs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665663" cy="47244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altLang="en-US" sz="2800" dirty="0">
                <a:effectLst/>
              </a:rPr>
              <a:t>Tiny hairs </a:t>
            </a:r>
            <a:r>
              <a:rPr lang="en-US" altLang="en-US" sz="2800" dirty="0"/>
              <a:t>from caterpillars (</a:t>
            </a:r>
            <a:r>
              <a:rPr lang="en-US" altLang="en-US" sz="2800" dirty="0">
                <a:effectLst/>
              </a:rPr>
              <a:t>0.15 mm (0.005 inch) long) are like hypodermic needles that inject toxins into skin and lungs.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effectLst/>
              </a:rPr>
              <a:t>Carried in air, settle on grass, leaves, brush, in yards, on porches, under boats, etc.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effectLst/>
              </a:rPr>
              <a:t>Can become air-borne again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effectLst/>
              </a:rPr>
              <a:t>Toxins last 1-3 years in environment.</a:t>
            </a:r>
          </a:p>
          <a:p>
            <a:pPr eaLnBrk="1" hangingPunct="1">
              <a:lnSpc>
                <a:spcPct val="90000"/>
              </a:lnSpc>
            </a:pPr>
            <a:endParaRPr lang="en-US" altLang="en-US" dirty="0">
              <a:effectLst/>
            </a:endParaRPr>
          </a:p>
        </p:txBody>
      </p:sp>
      <p:pic>
        <p:nvPicPr>
          <p:cNvPr id="2867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22863" y="1752600"/>
            <a:ext cx="4021137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885864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/>
              <a:t>Browntail</a:t>
            </a:r>
            <a:r>
              <a:rPr lang="en-US" dirty="0"/>
              <a:t> Moth Rash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457200" y="1581150"/>
            <a:ext cx="4846638" cy="4895850"/>
          </a:xfrm>
        </p:spPr>
        <p:txBody>
          <a:bodyPr/>
          <a:lstStyle/>
          <a:p>
            <a:r>
              <a:rPr lang="en-US" altLang="en-US">
                <a:effectLst/>
              </a:rPr>
              <a:t>Contact dermatitis</a:t>
            </a:r>
          </a:p>
          <a:p>
            <a:r>
              <a:rPr lang="en-US" altLang="en-US">
                <a:effectLst/>
              </a:rPr>
              <a:t>Most common in late June/July</a:t>
            </a:r>
          </a:p>
          <a:p>
            <a:r>
              <a:rPr lang="en-US" altLang="en-US">
                <a:effectLst/>
              </a:rPr>
              <a:t>Can develop immediately or after a few hours</a:t>
            </a:r>
          </a:p>
          <a:p>
            <a:r>
              <a:rPr lang="en-US" altLang="en-US">
                <a:effectLst/>
              </a:rPr>
              <a:t>Rash lasts hours to days</a:t>
            </a:r>
          </a:p>
          <a:p>
            <a:r>
              <a:rPr lang="en-US" altLang="en-US">
                <a:effectLst/>
              </a:rPr>
              <a:t>Treatment focused on relieving symptoms</a:t>
            </a:r>
          </a:p>
        </p:txBody>
      </p:sp>
      <p:pic>
        <p:nvPicPr>
          <p:cNvPr id="30724" name="Picture 2" descr="http://4.bp.blogspot.com/_YCzXzZWfArQ/SEQYTAihiXI/AAAAAAAABrU/w66_BrQNooM/s400/Brown+tail+larva+allergic+reation+30th+May+2008+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11750" y="1676400"/>
            <a:ext cx="404971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223886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/>
              <a:t>Secondary problem: tree damage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fontScale="92500"/>
          </a:bodyPr>
          <a:lstStyle/>
          <a:p>
            <a:pPr eaLnBrk="1" hangingPunct="1"/>
            <a:r>
              <a:rPr lang="en-US" altLang="en-US" sz="2800">
                <a:effectLst/>
              </a:rPr>
              <a:t>Caterpillar feeding causes </a:t>
            </a:r>
          </a:p>
          <a:p>
            <a:pPr lvl="1" eaLnBrk="1" hangingPunct="1"/>
            <a:r>
              <a:rPr lang="en-US" altLang="en-US" sz="2400">
                <a:effectLst/>
              </a:rPr>
              <a:t>branch dieback (&gt;30% defoliation)</a:t>
            </a:r>
          </a:p>
          <a:p>
            <a:pPr lvl="1" eaLnBrk="1" hangingPunct="1"/>
            <a:r>
              <a:rPr lang="en-US" altLang="en-US" sz="2400">
                <a:effectLst/>
              </a:rPr>
              <a:t>tree mortality (only after multiple years of severe defoliation)</a:t>
            </a:r>
          </a:p>
          <a:p>
            <a:pPr eaLnBrk="1" hangingPunct="1"/>
            <a:r>
              <a:rPr lang="en-US" altLang="en-US" sz="2800">
                <a:effectLst/>
              </a:rPr>
              <a:t>Common on residential shade trees, ornamental trees, orchards</a:t>
            </a:r>
          </a:p>
          <a:p>
            <a:pPr lvl="1" eaLnBrk="1" hangingPunct="1"/>
            <a:r>
              <a:rPr lang="en-US" altLang="en-US" sz="2400">
                <a:effectLst/>
              </a:rPr>
              <a:t>Oak, apple, cherry, etc.</a:t>
            </a:r>
          </a:p>
          <a:p>
            <a:pPr lvl="1" eaLnBrk="1" hangingPunct="1"/>
            <a:endParaRPr lang="en-US" altLang="en-US" sz="2400">
              <a:effectLst/>
            </a:endParaRPr>
          </a:p>
        </p:txBody>
      </p:sp>
      <p:pic>
        <p:nvPicPr>
          <p:cNvPr id="31748" name="Picture 6" descr="btm damage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973638" y="1601788"/>
            <a:ext cx="3387725" cy="452755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24675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 err="1"/>
              <a:t>Browntail</a:t>
            </a:r>
            <a:r>
              <a:rPr lang="en-US" altLang="en-US" dirty="0"/>
              <a:t> Moth - Life Cycle</a:t>
            </a:r>
          </a:p>
        </p:txBody>
      </p:sp>
      <p:sp>
        <p:nvSpPr>
          <p:cNvPr id="2355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8885" y="5157225"/>
            <a:ext cx="3353015" cy="1536200"/>
          </a:xfrm>
        </p:spPr>
        <p:txBody>
          <a:bodyPr>
            <a:normAutofit fontScale="77500" lnSpcReduction="20000"/>
          </a:bodyPr>
          <a:lstStyle/>
          <a:p>
            <a:pPr eaLnBrk="1" hangingPunct="1"/>
            <a:r>
              <a:rPr lang="en-US" altLang="en-US" sz="2800" dirty="0">
                <a:effectLst/>
              </a:rPr>
              <a:t>Spend winter in webs as </a:t>
            </a:r>
            <a:r>
              <a:rPr lang="en-US" altLang="en-US" sz="2800" dirty="0">
                <a:solidFill>
                  <a:schemeClr val="bg1">
                    <a:lumMod val="50000"/>
                  </a:schemeClr>
                </a:solidFill>
                <a:effectLst/>
              </a:rPr>
              <a:t>2</a:t>
            </a:r>
            <a:r>
              <a:rPr lang="en-US" altLang="en-US" sz="2800" baseline="30000" dirty="0">
                <a:solidFill>
                  <a:schemeClr val="bg1">
                    <a:lumMod val="50000"/>
                  </a:schemeClr>
                </a:solidFill>
                <a:effectLst/>
              </a:rPr>
              <a:t>nd</a:t>
            </a:r>
            <a:r>
              <a:rPr lang="en-US" altLang="en-US" sz="28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altLang="en-US" sz="3600" dirty="0"/>
              <a:t>3</a:t>
            </a:r>
            <a:r>
              <a:rPr lang="en-US" altLang="en-US" sz="3600" baseline="30000" dirty="0"/>
              <a:t>rd</a:t>
            </a:r>
            <a:r>
              <a:rPr lang="en-US" altLang="en-US" sz="2800" dirty="0"/>
              <a:t> </a:t>
            </a:r>
            <a:r>
              <a:rPr lang="en-US" altLang="en-US" sz="2800" dirty="0">
                <a:solidFill>
                  <a:schemeClr val="bg1">
                    <a:lumMod val="50000"/>
                  </a:schemeClr>
                </a:solidFill>
              </a:rPr>
              <a:t>or 4</a:t>
            </a:r>
            <a:r>
              <a:rPr lang="en-US" altLang="en-US" sz="2800" baseline="30000" dirty="0">
                <a:solidFill>
                  <a:schemeClr val="bg1">
                    <a:lumMod val="50000"/>
                  </a:schemeClr>
                </a:solidFill>
              </a:rPr>
              <a:t>th</a:t>
            </a:r>
            <a:r>
              <a:rPr lang="en-US" altLang="en-US" sz="2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en-US" sz="2800" dirty="0"/>
              <a:t>instars</a:t>
            </a:r>
            <a:endParaRPr lang="en-US" altLang="en-US" sz="2800" dirty="0">
              <a:effectLst/>
            </a:endParaRPr>
          </a:p>
          <a:p>
            <a:pPr eaLnBrk="1" hangingPunct="1"/>
            <a:r>
              <a:rPr lang="en-US" altLang="en-US" sz="2800" dirty="0">
                <a:effectLst/>
              </a:rPr>
              <a:t>25-400 caterpillars/web</a:t>
            </a:r>
          </a:p>
        </p:txBody>
      </p:sp>
      <p:pic>
        <p:nvPicPr>
          <p:cNvPr id="23556" name="Picture 7" descr="insideBTMweb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726"/>
          <a:stretch/>
        </p:blipFill>
        <p:spPr>
          <a:xfrm rot="5400000">
            <a:off x="6825491" y="1697093"/>
            <a:ext cx="2469861" cy="216715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8" descr="SingleLf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76845" y="3966670"/>
            <a:ext cx="216535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BTMwe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1560160"/>
            <a:ext cx="4879240" cy="3651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58" name="Picture 9" descr="web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7904"/>
          <a:stretch/>
        </p:blipFill>
        <p:spPr bwMode="auto">
          <a:xfrm>
            <a:off x="4788504" y="1547154"/>
            <a:ext cx="2188342" cy="2419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074" t="21768" r="25233" b="22742"/>
          <a:stretch/>
        </p:blipFill>
        <p:spPr>
          <a:xfrm>
            <a:off x="3371900" y="3966670"/>
            <a:ext cx="3604945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97826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20" name="Rectangle 4"/>
          <p:cNvSpPr>
            <a:spLocks noGrp="1" noChangeArrowheads="1"/>
          </p:cNvSpPr>
          <p:nvPr>
            <p:ph type="title"/>
          </p:nvPr>
        </p:nvSpPr>
        <p:spPr>
          <a:xfrm>
            <a:off x="424260" y="164575"/>
            <a:ext cx="4806090" cy="92687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dirty="0"/>
              <a:t>Browntail Moth – </a:t>
            </a:r>
            <a:br>
              <a:rPr lang="en-US" altLang="en-US" dirty="0"/>
            </a:br>
            <a:r>
              <a:rPr lang="en-US" altLang="en-US" dirty="0"/>
              <a:t>Life Cycle</a:t>
            </a:r>
          </a:p>
        </p:txBody>
      </p:sp>
      <p:sp>
        <p:nvSpPr>
          <p:cNvPr id="2048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8600" cy="48768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800" dirty="0">
                <a:effectLst/>
              </a:rPr>
              <a:t>Caterpillars emerge in late April and May</a:t>
            </a:r>
          </a:p>
          <a:p>
            <a:pPr eaLnBrk="1" hangingPunct="1"/>
            <a:r>
              <a:rPr lang="en-US" altLang="en-US" sz="2800" dirty="0">
                <a:effectLst/>
              </a:rPr>
              <a:t>Feed on foliage until late June</a:t>
            </a:r>
          </a:p>
          <a:p>
            <a:pPr eaLnBrk="1" hangingPunct="1"/>
            <a:r>
              <a:rPr lang="en-US" altLang="en-US" sz="2800" dirty="0">
                <a:effectLst/>
              </a:rPr>
              <a:t>Molt </a:t>
            </a:r>
            <a:r>
              <a:rPr lang="en-US" altLang="en-US" sz="2800" dirty="0"/>
              <a:t>three to </a:t>
            </a:r>
            <a:r>
              <a:rPr lang="en-US" altLang="en-US" sz="2800" dirty="0">
                <a:effectLst/>
              </a:rPr>
              <a:t>five times</a:t>
            </a:r>
          </a:p>
          <a:p>
            <a:pPr eaLnBrk="1" hangingPunct="1"/>
            <a:r>
              <a:rPr lang="en-US" altLang="en-US" sz="2800" dirty="0">
                <a:effectLst/>
              </a:rPr>
              <a:t>Cast skins have toxic hairs on them</a:t>
            </a:r>
          </a:p>
        </p:txBody>
      </p:sp>
      <p:pic>
        <p:nvPicPr>
          <p:cNvPr id="20484" name="Picture 7" descr="btm larva1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251" t="15657" r="10646" b="23771"/>
          <a:stretch/>
        </p:blipFill>
        <p:spPr>
          <a:xfrm>
            <a:off x="2958990" y="4651927"/>
            <a:ext cx="2880003" cy="203520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4" name="Picture 2" descr="https://scontent-ort2-1.xx.fbcdn.net/v/t1.0-9/13087555_1705014056428323_471823878435435074_n.jpg?oh=60e94279980e3e4ec50184553dc9cb32&amp;oe=589DA8D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752" r="15173" b="25230"/>
          <a:stretch/>
        </p:blipFill>
        <p:spPr bwMode="auto">
          <a:xfrm>
            <a:off x="5430830" y="-142665"/>
            <a:ext cx="3708400" cy="6836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532125" y="5926302"/>
            <a:ext cx="2803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Photo: Bath, ME Division of Forestry, Facebook</a:t>
            </a:r>
          </a:p>
        </p:txBody>
      </p:sp>
    </p:spTree>
    <p:extLst>
      <p:ext uri="{BB962C8B-B14F-4D97-AF65-F5344CB8AC3E}">
        <p14:creationId xmlns:p14="http://schemas.microsoft.com/office/powerpoint/2010/main" xmlns="" val="41626649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457200" y="430360"/>
          <a:ext cx="8077200" cy="6271260"/>
        </p:xfrm>
        <a:graphic>
          <a:graphicData uri="http://schemas.openxmlformats.org/drawingml/2006/table">
            <a:tbl>
              <a:tblPr firstRow="1" firstCol="1" bandRow="1">
                <a:tableStyleId>{0505E3EF-67EA-436B-97B2-0124C06EBD24}</a:tableStyleId>
              </a:tblPr>
              <a:tblGrid>
                <a:gridCol w="20193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193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193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193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2241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Browntail Moth 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Eastern Tent 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Forest Tent 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Gypsy Moth 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6359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Look for </a:t>
                      </a:r>
                      <a:endParaRPr lang="en-US" sz="1800" b="1" dirty="0">
                        <a:effectLst/>
                      </a:endParaRPr>
                    </a:p>
                    <a:p>
                      <a:pPr marL="91440" marR="0" indent="-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</a:rPr>
                        <a:t>Overall brown color; </a:t>
                      </a:r>
                      <a:endParaRPr lang="en-US" sz="1800" b="0" dirty="0">
                        <a:effectLst/>
                      </a:endParaRPr>
                    </a:p>
                    <a:p>
                      <a:pPr marL="91440" marR="0" indent="-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</a:rPr>
                        <a:t>White tufts along sides; </a:t>
                      </a:r>
                      <a:endParaRPr lang="en-US" sz="1800" b="0" dirty="0">
                        <a:effectLst/>
                      </a:endParaRPr>
                    </a:p>
                    <a:p>
                      <a:pPr marL="91440" marR="0" indent="-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u="sng" dirty="0">
                          <a:effectLst/>
                        </a:rPr>
                        <a:t>Red-orange dots on tail-end</a:t>
                      </a:r>
                      <a:endParaRPr lang="en-US" sz="1800" b="0" u="sng" dirty="0">
                        <a:effectLst/>
                      </a:endParaRPr>
                    </a:p>
                    <a:p>
                      <a:pPr marL="91440" marR="0" indent="-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</a:endParaRPr>
                    </a:p>
                    <a:p>
                      <a:pPr marL="91440" marR="0" indent="-9144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</a:rPr>
                        <a:t>DANGER!! 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Look for </a:t>
                      </a:r>
                      <a:endParaRPr lang="en-US" sz="1800" b="1" dirty="0">
                        <a:effectLst/>
                      </a:endParaRPr>
                    </a:p>
                    <a:p>
                      <a:pPr marL="91440" marR="0" indent="-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u="sng" dirty="0">
                          <a:effectLst/>
                        </a:rPr>
                        <a:t>White stripe </a:t>
                      </a:r>
                      <a:r>
                        <a:rPr lang="en-US" sz="1600" dirty="0">
                          <a:effectLst/>
                        </a:rPr>
                        <a:t>down center of back</a:t>
                      </a:r>
                      <a:endParaRPr lang="en-US" sz="1800" dirty="0">
                        <a:effectLst/>
                      </a:endParaRPr>
                    </a:p>
                    <a:p>
                      <a:pPr marL="91440" marR="0" indent="-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Blue spots like the “eye” in peacock feather along each side of stripe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Look for </a:t>
                      </a:r>
                      <a:endParaRPr lang="en-US" sz="1800" b="1" dirty="0">
                        <a:effectLst/>
                      </a:endParaRPr>
                    </a:p>
                    <a:p>
                      <a:pPr marL="91440" marR="0" indent="-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White or </a:t>
                      </a:r>
                      <a:r>
                        <a:rPr lang="en-US" sz="1600" u="sng" dirty="0">
                          <a:effectLst/>
                        </a:rPr>
                        <a:t>off-white footprint-shaped marks </a:t>
                      </a:r>
                      <a:r>
                        <a:rPr lang="en-US" sz="1600" dirty="0">
                          <a:effectLst/>
                        </a:rPr>
                        <a:t>down the center of the back </a:t>
                      </a:r>
                      <a:endParaRPr lang="en-US" sz="1800" dirty="0">
                        <a:effectLst/>
                      </a:endParaRPr>
                    </a:p>
                    <a:p>
                      <a:pPr marL="91440" marR="0" indent="-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Blue body coloration in later instars 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dirty="0">
                          <a:effectLst/>
                        </a:rPr>
                        <a:t>Look for </a:t>
                      </a:r>
                      <a:endParaRPr lang="en-US" sz="1800" b="1" u="none" dirty="0">
                        <a:effectLst/>
                      </a:endParaRPr>
                    </a:p>
                    <a:p>
                      <a:pPr marL="91440" marR="0" indent="-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Prominent knobs with hairs on each side of head capsule.</a:t>
                      </a:r>
                      <a:endParaRPr lang="en-US" sz="1800" dirty="0">
                        <a:effectLst/>
                      </a:endParaRPr>
                    </a:p>
                    <a:p>
                      <a:pPr marL="91440" marR="0" indent="-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Five pairs of </a:t>
                      </a:r>
                      <a:r>
                        <a:rPr lang="en-US" sz="1600" u="sng" dirty="0">
                          <a:effectLst/>
                        </a:rPr>
                        <a:t>blue- and six pairs of red- spots along back</a:t>
                      </a:r>
                      <a:r>
                        <a:rPr lang="en-US" sz="1600" dirty="0">
                          <a:effectLst/>
                        </a:rPr>
                        <a:t> (4</a:t>
                      </a:r>
                      <a:r>
                        <a:rPr lang="en-US" sz="1600" baseline="30000" dirty="0">
                          <a:effectLst/>
                        </a:rPr>
                        <a:t>th</a:t>
                      </a:r>
                      <a:r>
                        <a:rPr lang="en-US" sz="1600" dirty="0">
                          <a:effectLst/>
                        </a:rPr>
                        <a:t> instar and later).</a:t>
                      </a:r>
                      <a:endParaRPr lang="en-US" sz="1800" dirty="0">
                        <a:effectLst/>
                      </a:endParaRPr>
                    </a:p>
                  </a:txBody>
                  <a:tcPr marL="68580" marR="68580" marT="0" marB="0">
                    <a:solidFill>
                      <a:srgbClr val="FFFF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75170">
                <a:tc>
                  <a:txBody>
                    <a:bodyPr/>
                    <a:lstStyle/>
                    <a:p>
                      <a:pPr marL="91440" marR="0" indent="-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indent="-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91440" marR="0" indent="-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FFFF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91440" marR="0" indent="-9144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Times New Roman"/>
                        </a:rPr>
                        <a:t>Invasive</a:t>
                      </a:r>
                    </a:p>
                    <a:p>
                      <a:pPr marL="91440" marR="0" indent="-9144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Times New Roman"/>
                        </a:rPr>
                        <a:t>Human</a:t>
                      </a:r>
                      <a:r>
                        <a:rPr lang="en-US" sz="1600" baseline="0" dirty="0">
                          <a:effectLst/>
                          <a:latin typeface="+mn-lt"/>
                          <a:ea typeface="Times New Roman"/>
                        </a:rPr>
                        <a:t> &amp; Forest Health Impacts</a:t>
                      </a:r>
                      <a:endParaRPr lang="en-US" sz="16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indent="-9144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Times New Roman"/>
                        </a:rPr>
                        <a:t>Native</a:t>
                      </a:r>
                    </a:p>
                    <a:p>
                      <a:pPr marL="91440" marR="0" indent="-9144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Times New Roman"/>
                        </a:rPr>
                        <a:t>Mostly</a:t>
                      </a:r>
                      <a:r>
                        <a:rPr lang="en-US" sz="1600" baseline="0" dirty="0">
                          <a:effectLst/>
                          <a:latin typeface="+mn-lt"/>
                          <a:ea typeface="Times New Roman"/>
                        </a:rPr>
                        <a:t> aesthetic impacts</a:t>
                      </a:r>
                      <a:endParaRPr lang="en-US" sz="16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91440" marR="0" indent="-9144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Times New Roman"/>
                        </a:rPr>
                        <a:t>Native</a:t>
                      </a:r>
                    </a:p>
                    <a:p>
                      <a:pPr marL="91440" marR="0" indent="-9144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Times New Roman"/>
                        </a:rPr>
                        <a:t>Occasional outbreaks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+mn-lt"/>
                          <a:ea typeface="Times New Roman"/>
                        </a:rPr>
                        <a:t>Invasive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Times New Roman"/>
                        </a:rPr>
                        <a:t>Forest Health Impacts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Times New Roman"/>
                        </a:rPr>
                        <a:t>Quarantined</a:t>
                      </a:r>
                      <a:r>
                        <a:rPr lang="en-US" sz="1600" baseline="0" dirty="0">
                          <a:effectLst/>
                          <a:latin typeface="+mn-lt"/>
                          <a:ea typeface="Times New Roman"/>
                        </a:rPr>
                        <a:t> pest</a:t>
                      </a:r>
                      <a:endParaRPr lang="en-US" sz="16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FFFF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2049" name="Picture 34" descr="etc531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13038" y="3122408"/>
            <a:ext cx="1554162" cy="272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5900"/>
                    </a14:imgEffect>
                    <a14:imgEffect>
                      <a14:saturation sat="1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043" t="18163" r="8589" b="17063"/>
          <a:stretch/>
        </p:blipFill>
        <p:spPr bwMode="auto">
          <a:xfrm rot="5400000">
            <a:off x="6154736" y="3618501"/>
            <a:ext cx="2719388" cy="17351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8" name="Picture 7" descr="\\dcn-cna2ltmdev1\E\Data on 'Cnfscng1pwurquBug Lab' (K)\FHMpictures\Forest tent\forest tent cat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883" t="27237" r="9211" b="25248"/>
          <a:stretch/>
        </p:blipFill>
        <p:spPr bwMode="auto">
          <a:xfrm rot="5400000">
            <a:off x="4083685" y="3876470"/>
            <a:ext cx="2805430" cy="1219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92169" y="61028"/>
            <a:ext cx="1332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Tent-makers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08394" y="49360"/>
            <a:ext cx="1002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Tents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362" t="35311" r="23449" b="32052"/>
          <a:stretch/>
        </p:blipFill>
        <p:spPr>
          <a:xfrm rot="16200000">
            <a:off x="132713" y="3634535"/>
            <a:ext cx="2663190" cy="170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967235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71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 err="1"/>
              <a:t>Browntail</a:t>
            </a:r>
            <a:r>
              <a:rPr lang="en-US" altLang="en-US" dirty="0"/>
              <a:t> Moth - Life Cycle</a:t>
            </a:r>
          </a:p>
        </p:txBody>
      </p:sp>
      <p:sp>
        <p:nvSpPr>
          <p:cNvPr id="20483" name="Rectangle 5"/>
          <p:cNvSpPr>
            <a:spLocks noGrp="1" noChangeArrowheads="1"/>
          </p:cNvSpPr>
          <p:nvPr>
            <p:ph idx="1"/>
          </p:nvPr>
        </p:nvSpPr>
        <p:spPr>
          <a:xfrm>
            <a:off x="15336" y="1547154"/>
            <a:ext cx="3921416" cy="449580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dirty="0">
                <a:effectLst/>
              </a:rPr>
              <a:t>In late June – early July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en-US" dirty="0">
                <a:effectLst/>
              </a:rPr>
              <a:t>Caterpillars move around looking for a good place to spin a cocoon and pupate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dirty="0">
                <a:effectLst/>
              </a:rPr>
              <a:t>They make cocoons in leaves, on branches, on buildings, under eaves and boats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dirty="0">
                <a:effectLst/>
              </a:rPr>
              <a:t>Cocoons are full of toxic hairs!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03" t="1260" r="28629" b="6639"/>
          <a:stretch/>
        </p:blipFill>
        <p:spPr bwMode="auto">
          <a:xfrm>
            <a:off x="6382916" y="1124700"/>
            <a:ext cx="2500942" cy="2865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778" t="50000" r="22592"/>
          <a:stretch/>
        </p:blipFill>
        <p:spPr bwMode="auto">
          <a:xfrm>
            <a:off x="6492250" y="3790425"/>
            <a:ext cx="2467155" cy="2758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https://scontent-yyz1-1.xx.fbcdn.net/v/t1.0-9/13521829_298924103779545_6927495333051794132_n.jpg?oh=9803951dd3a59d6e2069d0a2bf2631a3&amp;oe=587F578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062" t="14402" r="22049" b="17820"/>
          <a:stretch/>
        </p:blipFill>
        <p:spPr bwMode="auto">
          <a:xfrm>
            <a:off x="4235200" y="2929735"/>
            <a:ext cx="2463801" cy="309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 rot="16200000">
            <a:off x="5097277" y="4487100"/>
            <a:ext cx="21122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Photo: </a:t>
            </a:r>
            <a:r>
              <a:rPr lang="en-US" sz="1400" dirty="0" err="1"/>
              <a:t>Midcoast</a:t>
            </a:r>
            <a:r>
              <a:rPr lang="en-US" sz="1400" dirty="0"/>
              <a:t> Maine Browntail Moth Support Facebook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2050"/>
          <a:stretch/>
        </p:blipFill>
        <p:spPr bwMode="auto">
          <a:xfrm>
            <a:off x="3936751" y="1431940"/>
            <a:ext cx="2762250" cy="1592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869883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 err="1"/>
              <a:t>Browntail</a:t>
            </a:r>
            <a:r>
              <a:rPr lang="en-US" altLang="en-US" dirty="0"/>
              <a:t> Moth - Life Cycle</a:t>
            </a:r>
          </a:p>
        </p:txBody>
      </p:sp>
      <p:sp>
        <p:nvSpPr>
          <p:cNvPr id="22531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altLang="en-US" sz="2400" dirty="0">
                <a:effectLst/>
              </a:rPr>
              <a:t>Moths emerge from cocoons in July</a:t>
            </a:r>
          </a:p>
          <a:p>
            <a:pPr eaLnBrk="1" hangingPunct="1"/>
            <a:r>
              <a:rPr lang="en-US" altLang="en-US" sz="2400" dirty="0">
                <a:effectLst/>
              </a:rPr>
              <a:t>Attracted to lights (flight activity peaks b/w 10pm and Midnight)</a:t>
            </a:r>
          </a:p>
          <a:p>
            <a:pPr eaLnBrk="1" hangingPunct="1"/>
            <a:r>
              <a:rPr lang="en-US" altLang="en-US" sz="2400" dirty="0">
                <a:effectLst/>
              </a:rPr>
              <a:t>Deposit eggs on host leaves.</a:t>
            </a:r>
          </a:p>
          <a:p>
            <a:pPr eaLnBrk="1" hangingPunct="1"/>
            <a:endParaRPr lang="en-US" altLang="en-US" sz="2400" dirty="0">
              <a:effectLst/>
            </a:endParaRPr>
          </a:p>
          <a:p>
            <a:pPr eaLnBrk="1" hangingPunct="1"/>
            <a:endParaRPr lang="en-US" altLang="en-US" sz="2400" dirty="0">
              <a:effectLst/>
            </a:endParaRPr>
          </a:p>
        </p:txBody>
      </p:sp>
      <p:pic>
        <p:nvPicPr>
          <p:cNvPr id="2253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600200"/>
            <a:ext cx="4251325" cy="4573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00022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Browntail Moth?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232235" y="1600200"/>
            <a:ext cx="4723815" cy="44958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A moth</a:t>
            </a:r>
          </a:p>
          <a:p>
            <a:r>
              <a:rPr lang="en-US" dirty="0"/>
              <a:t>A </a:t>
            </a:r>
            <a:r>
              <a:rPr lang="en-US" dirty="0" err="1"/>
              <a:t>Lymantriid</a:t>
            </a:r>
            <a:r>
              <a:rPr lang="en-US" dirty="0"/>
              <a:t> (same family as gypsy moth)</a:t>
            </a:r>
          </a:p>
          <a:p>
            <a:r>
              <a:rPr lang="en-US" i="1" dirty="0"/>
              <a:t>Euproctis chrysorrhoea</a:t>
            </a:r>
          </a:p>
          <a:p>
            <a:r>
              <a:rPr lang="en-US" dirty="0"/>
              <a:t>Originally from Europe</a:t>
            </a:r>
          </a:p>
          <a:p>
            <a:r>
              <a:rPr lang="en-US" dirty="0"/>
              <a:t>Likely introduced on live plants to Somerville, MA (early 1900’s).  Established in Maine since 1904.</a:t>
            </a:r>
          </a:p>
          <a:p>
            <a:r>
              <a:rPr lang="en-US" dirty="0"/>
              <a:t>Feeds on a wide range of hosts, favors </a:t>
            </a:r>
            <a:r>
              <a:rPr lang="en-US" dirty="0" err="1"/>
              <a:t>rosaceae</a:t>
            </a:r>
            <a:r>
              <a:rPr lang="en-US" dirty="0"/>
              <a:t> (apples, pears, roses) and oaks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131" t="20795" r="24140" b="19821"/>
          <a:stretch/>
        </p:blipFill>
        <p:spPr>
          <a:xfrm>
            <a:off x="5118100" y="2776115"/>
            <a:ext cx="4025900" cy="30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796508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Browntail Moth Life Cycle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7020" y="1854395"/>
            <a:ext cx="4038600" cy="4525963"/>
          </a:xfrm>
        </p:spPr>
        <p:txBody>
          <a:bodyPr/>
          <a:lstStyle/>
          <a:p>
            <a:r>
              <a:rPr lang="en-US" altLang="en-US" sz="2400" dirty="0"/>
              <a:t>In July (Mid-Late) Eggs are deposited on leaves of host trees</a:t>
            </a:r>
          </a:p>
          <a:p>
            <a:pPr lvl="1"/>
            <a:r>
              <a:rPr lang="en-US" altLang="en-US" sz="2000" dirty="0"/>
              <a:t>Oak, birch, apple other hardwoods &amp; shrubs</a:t>
            </a:r>
          </a:p>
          <a:p>
            <a:pPr lvl="1"/>
            <a:r>
              <a:rPr lang="en-US" altLang="en-US" sz="2000" dirty="0"/>
              <a:t>200-400 eggs</a:t>
            </a:r>
          </a:p>
          <a:p>
            <a:pPr lvl="1"/>
            <a:r>
              <a:rPr lang="en-US" altLang="en-US" sz="2000" dirty="0"/>
              <a:t>Covered hairs from female’s abdomen</a:t>
            </a:r>
          </a:p>
          <a:p>
            <a:pPr lvl="1"/>
            <a:r>
              <a:rPr lang="en-US" altLang="en-US" sz="2000" dirty="0"/>
              <a:t>Prefer non-current-year-defoliated</a:t>
            </a:r>
          </a:p>
          <a:p>
            <a:pPr lvl="1"/>
            <a:endParaRPr lang="en-US" altLang="en-US" sz="2000" dirty="0"/>
          </a:p>
          <a:p>
            <a:r>
              <a:rPr lang="en-US" altLang="en-US" sz="2400" dirty="0"/>
              <a:t>Eggs hatch in August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32525" y="1698970"/>
            <a:ext cx="4572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800960" y="5621653"/>
            <a:ext cx="2803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Photo: Bath, ME Division of Forestry, Facebook</a:t>
            </a:r>
          </a:p>
        </p:txBody>
      </p:sp>
    </p:spTree>
    <p:extLst>
      <p:ext uri="{BB962C8B-B14F-4D97-AF65-F5344CB8AC3E}">
        <p14:creationId xmlns:p14="http://schemas.microsoft.com/office/powerpoint/2010/main" xmlns="" val="40790537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56755"/>
            <a:ext cx="7068325" cy="5301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55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 err="1"/>
              <a:t>Browntail</a:t>
            </a:r>
            <a:r>
              <a:rPr lang="en-US" altLang="en-US" dirty="0"/>
              <a:t> Moth - Life Cycle</a:t>
            </a:r>
          </a:p>
        </p:txBody>
      </p:sp>
      <p:sp>
        <p:nvSpPr>
          <p:cNvPr id="2355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55424" y="1600200"/>
            <a:ext cx="5184675" cy="4525963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800" dirty="0">
                <a:effectLst/>
              </a:rPr>
              <a:t>Caterpillars skeletonize leaves and tie leaves together and to twig with silk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905" r="18378" b="44762"/>
          <a:stretch/>
        </p:blipFill>
        <p:spPr>
          <a:xfrm>
            <a:off x="5852428" y="1508670"/>
            <a:ext cx="3285561" cy="22275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000" t="45888" r="27143" b="22745"/>
          <a:stretch/>
        </p:blipFill>
        <p:spPr>
          <a:xfrm>
            <a:off x="6962504" y="3427425"/>
            <a:ext cx="2175486" cy="343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96474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r="32731" b="17898"/>
          <a:stretch/>
        </p:blipFill>
        <p:spPr bwMode="auto">
          <a:xfrm>
            <a:off x="3782043" y="3797311"/>
            <a:ext cx="1257920" cy="1716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Diagram 3"/>
          <p:cNvGraphicFramePr/>
          <p:nvPr/>
        </p:nvGraphicFramePr>
        <p:xfrm>
          <a:off x="100445" y="2207488"/>
          <a:ext cx="9043555" cy="1944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Arrow: Pentagon 5"/>
          <p:cNvSpPr/>
          <p:nvPr/>
        </p:nvSpPr>
        <p:spPr>
          <a:xfrm rot="5400000">
            <a:off x="79335" y="1117790"/>
            <a:ext cx="1561663" cy="1329784"/>
          </a:xfrm>
          <a:prstGeom prst="homePlat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685800">
              <a:defRPr/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Survey, Clip and Destroy Webs,  </a:t>
            </a:r>
            <a:r>
              <a:rPr lang="en-US" sz="1350" u="sng" dirty="0">
                <a:solidFill>
                  <a:prstClr val="white"/>
                </a:solidFill>
                <a:latin typeface="Calibri" panose="020F0502020204030204"/>
              </a:rPr>
              <a:t>Line up Insecticide Treatment</a:t>
            </a:r>
          </a:p>
        </p:txBody>
      </p:sp>
      <p:sp>
        <p:nvSpPr>
          <p:cNvPr id="14" name="Arrow: Pentagon 13"/>
          <p:cNvSpPr/>
          <p:nvPr/>
        </p:nvSpPr>
        <p:spPr>
          <a:xfrm>
            <a:off x="4137745" y="6106799"/>
            <a:ext cx="375425" cy="337538"/>
          </a:xfrm>
          <a:prstGeom prst="homePlat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400" baseline="-25000" dirty="0">
                <a:solidFill>
                  <a:prstClr val="white"/>
                </a:solidFill>
                <a:latin typeface="Calibri" panose="020F0502020204030204"/>
              </a:rPr>
              <a:t>*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33490" y="5736959"/>
            <a:ext cx="46148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Toxin in hairs is extremely stable (</a:t>
            </a:r>
            <a:r>
              <a:rPr lang="en-US" sz="1600" b="1" dirty="0">
                <a:solidFill>
                  <a:prstClr val="black"/>
                </a:solidFill>
                <a:latin typeface="Calibri" panose="020F0502020204030204"/>
              </a:rPr>
              <a:t>3+ </a:t>
            </a:r>
            <a:r>
              <a:rPr lang="en-US" sz="1600" b="1" dirty="0" err="1">
                <a:solidFill>
                  <a:prstClr val="black"/>
                </a:solidFill>
                <a:latin typeface="Calibri" panose="020F0502020204030204"/>
              </a:rPr>
              <a:t>yr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); exposure most likely in dry conditions.  In infested areas use PPP whenever conducting activities that might stir up hairs.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/>
          <a:srcRect l="22108" t="16145" r="13977" b="13795"/>
          <a:stretch/>
        </p:blipFill>
        <p:spPr>
          <a:xfrm rot="1105642">
            <a:off x="206704" y="3814168"/>
            <a:ext cx="1293716" cy="1649006"/>
          </a:xfrm>
          <a:prstGeom prst="rect">
            <a:avLst/>
          </a:prstGeom>
        </p:spPr>
      </p:pic>
      <p:pic>
        <p:nvPicPr>
          <p:cNvPr id="18" name="Picture 8" descr="btm web larva 0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7798" t="8660" r="23815" b="33493"/>
          <a:stretch/>
        </p:blipFill>
        <p:spPr bwMode="auto">
          <a:xfrm>
            <a:off x="1598895" y="3858814"/>
            <a:ext cx="1792463" cy="1328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 descr="btm larva1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2791" t="27155" r="14482" b="14386"/>
          <a:stretch/>
        </p:blipFill>
        <p:spPr>
          <a:xfrm>
            <a:off x="1861139" y="4826949"/>
            <a:ext cx="1551184" cy="107682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208559" y="3966925"/>
            <a:ext cx="1122503" cy="1207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907" t="50896" r="30524" b="30015"/>
          <a:stretch/>
        </p:blipFill>
        <p:spPr>
          <a:xfrm>
            <a:off x="7856056" y="3679600"/>
            <a:ext cx="1024628" cy="1704935"/>
          </a:xfrm>
          <a:prstGeom prst="rect">
            <a:avLst/>
          </a:prstGeom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047" t="29506" r="36685" b="43729"/>
          <a:stretch/>
        </p:blipFill>
        <p:spPr bwMode="auto">
          <a:xfrm rot="16200000">
            <a:off x="6340200" y="4073184"/>
            <a:ext cx="1346507" cy="917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744779" y="6275568"/>
            <a:ext cx="3500694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825" dirty="0">
                <a:solidFill>
                  <a:prstClr val="black"/>
                </a:solidFill>
                <a:latin typeface="Calibri" panose="020F0502020204030204"/>
              </a:rPr>
              <a:t>Photos by MFS except: Adult: Anne Burton, Egg mass: Bath Division of Forestry</a:t>
            </a:r>
          </a:p>
        </p:txBody>
      </p:sp>
      <p:sp>
        <p:nvSpPr>
          <p:cNvPr id="25" name="Arrow: Pentagon 24"/>
          <p:cNvSpPr/>
          <p:nvPr/>
        </p:nvSpPr>
        <p:spPr>
          <a:xfrm rot="5400000">
            <a:off x="1887085" y="1122026"/>
            <a:ext cx="1561663" cy="1329784"/>
          </a:xfrm>
          <a:prstGeom prst="homePlat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685800">
              <a:defRPr/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Insecticide Treatment BEFORE June,</a:t>
            </a:r>
          </a:p>
          <a:p>
            <a:pPr algn="ctr" defTabSz="685800">
              <a:defRPr/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Personal Protection Precautions</a:t>
            </a:r>
          </a:p>
        </p:txBody>
      </p:sp>
      <p:sp>
        <p:nvSpPr>
          <p:cNvPr id="5" name="Arrow: Pentagon 4"/>
          <p:cNvSpPr/>
          <p:nvPr/>
        </p:nvSpPr>
        <p:spPr>
          <a:xfrm>
            <a:off x="2606156" y="3105291"/>
            <a:ext cx="2702900" cy="235886"/>
          </a:xfrm>
          <a:prstGeom prst="homePlat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Highest Exposure Risk for Hairs*</a:t>
            </a:r>
          </a:p>
        </p:txBody>
      </p:sp>
      <p:sp>
        <p:nvSpPr>
          <p:cNvPr id="26" name="Arrow: Pentagon 25"/>
          <p:cNvSpPr/>
          <p:nvPr/>
        </p:nvSpPr>
        <p:spPr>
          <a:xfrm rot="5400000">
            <a:off x="7435487" y="1090565"/>
            <a:ext cx="1561663" cy="1329784"/>
          </a:xfrm>
          <a:prstGeom prst="homePlat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685800">
              <a:defRPr/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Insecticide Treatment </a:t>
            </a:r>
          </a:p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Calibri" panose="020F0502020204030204"/>
              </a:rPr>
              <a:t>(Newer Approach)</a:t>
            </a: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Arrow: Pentagon 26"/>
          <p:cNvSpPr/>
          <p:nvPr/>
        </p:nvSpPr>
        <p:spPr>
          <a:xfrm rot="5400000">
            <a:off x="3703840" y="854475"/>
            <a:ext cx="1023824" cy="1329784"/>
          </a:xfrm>
          <a:prstGeom prst="homePlat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685800">
              <a:defRPr/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Personal Protection Precautions</a:t>
            </a:r>
          </a:p>
        </p:txBody>
      </p:sp>
      <p:sp>
        <p:nvSpPr>
          <p:cNvPr id="28" name="Arrow: Pentagon 27"/>
          <p:cNvSpPr/>
          <p:nvPr/>
        </p:nvSpPr>
        <p:spPr>
          <a:xfrm rot="5400000">
            <a:off x="4892924" y="1098154"/>
            <a:ext cx="1528835" cy="1347440"/>
          </a:xfrm>
          <a:prstGeom prst="homePlat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685800">
              <a:defRPr/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Personal Protection Precautions, Limit Outdoor Lights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7689" y="6067814"/>
            <a:ext cx="618788" cy="646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147635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Control: don’t move BTM</a:t>
            </a:r>
          </a:p>
        </p:txBody>
      </p:sp>
      <p:pic>
        <p:nvPicPr>
          <p:cNvPr id="54275" name="Picture 2" descr="C:\Users\Morten.Moesswilde\Pictures\Forest Health\2017-01 Browntail Moth - Belfast\IMG_05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725613"/>
            <a:ext cx="35433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Rectangle 2"/>
          <p:cNvSpPr>
            <a:spLocks noChangeArrowheads="1"/>
          </p:cNvSpPr>
          <p:nvPr/>
        </p:nvSpPr>
        <p:spPr bwMode="auto">
          <a:xfrm>
            <a:off x="228600" y="1643063"/>
            <a:ext cx="5048250" cy="5139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Calibri" panose="020F0502020204030204" pitchFamily="34" charset="0"/>
              </a:rPr>
              <a:t>When traveling late May-July to BTM infested areas: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Calibri" panose="020F0502020204030204" pitchFamily="34" charset="0"/>
              </a:rPr>
              <a:t>DO NOT PARK under/near infested ornamental/street trees!</a:t>
            </a:r>
          </a:p>
          <a:p>
            <a:pPr marL="1200150" lvl="1" indent="-457200">
              <a:spcBef>
                <a:spcPct val="0"/>
              </a:spcBef>
              <a:buClrTx/>
              <a:buSzTx/>
            </a:pPr>
            <a:r>
              <a:rPr lang="en-US" altLang="en-US" sz="2400" dirty="0">
                <a:latin typeface="Calibri" panose="020F0502020204030204" pitchFamily="34" charset="0"/>
              </a:rPr>
              <a:t>New infestations anecdotally tied to locations with high populations (E.g. Eddington, Old Town, Burnham)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Calibri" panose="020F0502020204030204" pitchFamily="34" charset="0"/>
              </a:rPr>
              <a:t>CHECK that you are  not moving larvae, cocoons, moths</a:t>
            </a:r>
          </a:p>
        </p:txBody>
      </p:sp>
    </p:spTree>
    <p:extLst>
      <p:ext uri="{BB962C8B-B14F-4D97-AF65-F5344CB8AC3E}">
        <p14:creationId xmlns:p14="http://schemas.microsoft.com/office/powerpoint/2010/main" xmlns="" val="26670747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77813"/>
            <a:ext cx="86868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dirty="0"/>
              <a:t>Precautions &amp; Personal Protection:</a:t>
            </a:r>
            <a:br>
              <a:rPr lang="en-US" altLang="en-US" dirty="0"/>
            </a:br>
            <a:r>
              <a:rPr lang="en-US" altLang="en-US" dirty="0"/>
              <a:t>Avoid Exposure to BTM Hairs</a:t>
            </a:r>
          </a:p>
        </p:txBody>
      </p:sp>
      <p:sp>
        <p:nvSpPr>
          <p:cNvPr id="4014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en-US" altLang="en-US" u="sng" dirty="0">
                <a:effectLst/>
                <a:latin typeface="Calibri" panose="020F0502020204030204" pitchFamily="34" charset="0"/>
              </a:rPr>
              <a:t>Summer</a:t>
            </a:r>
            <a:r>
              <a:rPr lang="en-US" altLang="en-US" dirty="0">
                <a:effectLst/>
                <a:latin typeface="Calibri" panose="020F0502020204030204" pitchFamily="34" charset="0"/>
              </a:rPr>
              <a:t>: June through August – in areas where a BTM population is known/suspected:</a:t>
            </a:r>
          </a:p>
          <a:p>
            <a:pPr lvl="1" eaLnBrk="1" hangingPunct="1">
              <a:defRPr/>
            </a:pPr>
            <a:r>
              <a:rPr lang="en-US" altLang="en-US" b="1" dirty="0">
                <a:effectLst/>
                <a:latin typeface="Calibri" panose="020F0502020204030204" pitchFamily="34" charset="0"/>
              </a:rPr>
              <a:t>Avoid exposure to hairs – personal protection is key</a:t>
            </a:r>
          </a:p>
          <a:p>
            <a:pPr lvl="1" eaLnBrk="1" hangingPunct="1">
              <a:defRPr/>
            </a:pPr>
            <a:endParaRPr lang="en-US" altLang="en-US" b="1" dirty="0">
              <a:effectLst/>
              <a:latin typeface="Calibri" panose="020F0502020204030204" pitchFamily="34" charset="0"/>
            </a:endParaRPr>
          </a:p>
          <a:p>
            <a:pPr lvl="1" eaLnBrk="1" hangingPunct="1">
              <a:defRPr/>
            </a:pPr>
            <a:r>
              <a:rPr lang="en-US" altLang="en-US" b="1" dirty="0">
                <a:effectLst/>
                <a:latin typeface="Calibri" panose="020F0502020204030204" pitchFamily="34" charset="0"/>
              </a:rPr>
              <a:t>Avoid places heavily infested by caterpillars</a:t>
            </a:r>
            <a:r>
              <a:rPr lang="en-US" altLang="en-US" dirty="0">
                <a:effectLst/>
                <a:latin typeface="Calibri" panose="020F0502020204030204" pitchFamily="34" charset="0"/>
              </a:rPr>
              <a:t>. </a:t>
            </a:r>
          </a:p>
          <a:p>
            <a:pPr lvl="1" eaLnBrk="1" hangingPunct="1">
              <a:defRPr/>
            </a:pPr>
            <a:endParaRPr lang="en-US" altLang="en-US" b="1" dirty="0">
              <a:effectLst/>
              <a:latin typeface="Calibri" panose="020F0502020204030204" pitchFamily="34" charset="0"/>
            </a:endParaRPr>
          </a:p>
          <a:p>
            <a:pPr lvl="1" eaLnBrk="1" hangingPunct="1">
              <a:defRPr/>
            </a:pPr>
            <a:r>
              <a:rPr lang="en-US" altLang="en-US" b="1" dirty="0">
                <a:effectLst/>
                <a:latin typeface="Calibri" panose="020F0502020204030204" pitchFamily="34" charset="0"/>
              </a:rPr>
              <a:t>Dry laundry inside</a:t>
            </a:r>
            <a:r>
              <a:rPr lang="en-US" altLang="en-US" dirty="0">
                <a:effectLst/>
                <a:latin typeface="Calibri" panose="020F0502020204030204" pitchFamily="34" charset="0"/>
              </a:rPr>
              <a:t> to avoid having the clothing become impregnated with toxic hairs.</a:t>
            </a:r>
          </a:p>
          <a:p>
            <a:pPr eaLnBrk="1" hangingPunct="1"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xmlns="" val="15299707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Primary activities of concern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68438"/>
            <a:ext cx="6708775" cy="4530725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altLang="en-US" b="1" dirty="0">
                <a:effectLst/>
                <a:latin typeface="Calibri" panose="020F0502020204030204" pitchFamily="34" charset="0"/>
              </a:rPr>
              <a:t>In infested areas: year-round:</a:t>
            </a:r>
          </a:p>
          <a:p>
            <a:pPr>
              <a:lnSpc>
                <a:spcPct val="90000"/>
              </a:lnSpc>
              <a:defRPr/>
            </a:pPr>
            <a:r>
              <a:rPr lang="en-US" altLang="en-US" b="1" dirty="0">
                <a:effectLst/>
                <a:latin typeface="Calibri" panose="020F0502020204030204" pitchFamily="34" charset="0"/>
              </a:rPr>
              <a:t>Wear protective clothing when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en-US" altLang="en-US" b="1" dirty="0">
                <a:effectLst/>
                <a:latin typeface="Calibri" panose="020F0502020204030204" pitchFamily="34" charset="0"/>
              </a:rPr>
              <a:t>Mowing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en-US" altLang="en-US" b="1" dirty="0">
                <a:effectLst/>
                <a:latin typeface="Calibri" panose="020F0502020204030204" pitchFamily="34" charset="0"/>
              </a:rPr>
              <a:t>Raking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en-US" altLang="en-US" b="1" dirty="0">
                <a:effectLst/>
                <a:latin typeface="Calibri" panose="020F0502020204030204" pitchFamily="34" charset="0"/>
              </a:rPr>
              <a:t>Weed whacking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en-US" altLang="en-US" b="1" dirty="0">
                <a:effectLst/>
                <a:latin typeface="Calibri" panose="020F0502020204030204" pitchFamily="34" charset="0"/>
              </a:rPr>
              <a:t>Uncovering boats etc. </a:t>
            </a:r>
          </a:p>
          <a:p>
            <a:pPr marL="457200" lvl="1" indent="0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altLang="en-US" b="1" dirty="0">
                <a:effectLst/>
                <a:latin typeface="Calibri" panose="020F0502020204030204" pitchFamily="34" charset="0"/>
              </a:rPr>
              <a:t>   from under tarps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en-US" altLang="en-US" b="1" dirty="0">
                <a:effectLst/>
                <a:latin typeface="Calibri" panose="020F0502020204030204" pitchFamily="34" charset="0"/>
              </a:rPr>
              <a:t>Cleaning cocoons or </a:t>
            </a:r>
          </a:p>
          <a:p>
            <a:pPr marL="457200" lvl="1" indent="0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altLang="en-US" b="1" dirty="0">
                <a:effectLst/>
                <a:latin typeface="Calibri" panose="020F0502020204030204" pitchFamily="34" charset="0"/>
              </a:rPr>
              <a:t>    caterpillars from sheds,</a:t>
            </a:r>
          </a:p>
          <a:p>
            <a:pPr marL="457200" lvl="1" indent="0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b="1" dirty="0">
                <a:effectLst/>
                <a:latin typeface="Calibri" panose="020F0502020204030204" pitchFamily="34" charset="0"/>
              </a:rPr>
              <a:t>    porches, eaves, etc.</a:t>
            </a:r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5632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91113" y="2971800"/>
            <a:ext cx="3976687" cy="338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372910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/>
              <a:t>Browntail Moth - Precautions</a:t>
            </a:r>
          </a:p>
        </p:txBody>
      </p:sp>
      <p:sp>
        <p:nvSpPr>
          <p:cNvPr id="40345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dirty="0">
                <a:effectLst/>
              </a:rPr>
              <a:t>Year round  - in infested areas</a:t>
            </a:r>
          </a:p>
          <a:p>
            <a:pPr eaLnBrk="1" hangingPunct="1">
              <a:defRPr/>
            </a:pPr>
            <a:r>
              <a:rPr lang="en-US" altLang="en-US" dirty="0">
                <a:effectLst/>
              </a:rPr>
              <a:t>Use caution cleaning debris left by caterpillars because the </a:t>
            </a:r>
            <a:r>
              <a:rPr lang="en-US" altLang="en-US" b="1" dirty="0">
                <a:effectLst/>
              </a:rPr>
              <a:t>toxin is extremely stable and remains a hazard for a number of years</a:t>
            </a:r>
            <a:r>
              <a:rPr lang="en-US" altLang="en-US" dirty="0">
                <a:effectLst/>
              </a:rPr>
              <a:t>.</a:t>
            </a:r>
          </a:p>
          <a:p>
            <a:pPr lvl="1">
              <a:defRPr/>
            </a:pPr>
            <a:r>
              <a:rPr lang="en-US" altLang="en-US" dirty="0">
                <a:effectLst/>
              </a:rPr>
              <a:t>Gardening</a:t>
            </a:r>
          </a:p>
          <a:p>
            <a:pPr lvl="1">
              <a:defRPr/>
            </a:pPr>
            <a:r>
              <a:rPr lang="en-US" altLang="en-US" dirty="0">
                <a:effectLst/>
              </a:rPr>
              <a:t>Brush removal, chipping</a:t>
            </a:r>
          </a:p>
          <a:p>
            <a:pPr lvl="1">
              <a:defRPr/>
            </a:pPr>
            <a:r>
              <a:rPr lang="en-US" altLang="en-US" dirty="0">
                <a:effectLst/>
              </a:rPr>
              <a:t>Opening camp or cottages</a:t>
            </a:r>
          </a:p>
          <a:p>
            <a:pPr eaLnBrk="1" hangingPunct="1">
              <a:defRPr/>
            </a:pP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38108018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7813"/>
            <a:ext cx="91440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dirty="0"/>
              <a:t>Working Outdoors in Known Infested Areas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5105400" cy="4495800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  <a:defRPr/>
            </a:pPr>
            <a:r>
              <a:rPr lang="en-US" altLang="en-US" b="1" dirty="0">
                <a:effectLst/>
              </a:rPr>
              <a:t>Wet down area</a:t>
            </a:r>
            <a:r>
              <a:rPr lang="en-US" altLang="en-US" dirty="0">
                <a:effectLst/>
              </a:rPr>
              <a:t> with a hose or work on a damp day as moisture helps keep the hairs from becoming airborne there by minimizing contact.</a:t>
            </a:r>
          </a:p>
          <a:p>
            <a:pPr>
              <a:lnSpc>
                <a:spcPct val="90000"/>
              </a:lnSpc>
              <a:defRPr/>
            </a:pPr>
            <a:endParaRPr lang="en-US" altLang="en-US" dirty="0">
              <a:effectLst/>
            </a:endParaRPr>
          </a:p>
          <a:p>
            <a:pPr>
              <a:lnSpc>
                <a:spcPct val="90000"/>
              </a:lnSpc>
              <a:defRPr/>
            </a:pPr>
            <a:r>
              <a:rPr lang="en-US" altLang="en-US" dirty="0">
                <a:effectLst/>
              </a:rPr>
              <a:t>Use a HEPA vacuum to remove browntail moth caterpillars from buildings, driveways, equipment.</a:t>
            </a:r>
            <a:endParaRPr lang="en-US" altLang="en-US" sz="2400" dirty="0">
              <a:effectLst/>
            </a:endParaRPr>
          </a:p>
          <a:p>
            <a:pPr>
              <a:lnSpc>
                <a:spcPct val="90000"/>
              </a:lnSpc>
              <a:defRPr/>
            </a:pPr>
            <a:endParaRPr lang="en-US" altLang="en-US" dirty="0"/>
          </a:p>
        </p:txBody>
      </p:sp>
      <p:pic>
        <p:nvPicPr>
          <p:cNvPr id="5837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800475"/>
            <a:ext cx="2667000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4" descr="http://www.sacbee.com/entertainment/living/home-garden/aqnrhg/picture39355548/ALTERNATES/FREE_640/RP_RAIN_plugged_dra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676400"/>
            <a:ext cx="3429000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269667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Browntail Moth - Precautions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838" y="1443038"/>
            <a:ext cx="8564562" cy="5410200"/>
          </a:xfrm>
        </p:spPr>
        <p:txBody>
          <a:bodyPr/>
          <a:lstStyle/>
          <a:p>
            <a:pPr marL="0" indent="0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altLang="en-US" sz="2800" dirty="0">
                <a:effectLst/>
              </a:rPr>
              <a:t>When doing things that stir up caterpillar hairs wear Personal Protective Equipment:</a:t>
            </a:r>
          </a:p>
          <a:p>
            <a:pPr>
              <a:lnSpc>
                <a:spcPct val="90000"/>
              </a:lnSpc>
              <a:defRPr/>
            </a:pPr>
            <a:r>
              <a:rPr lang="en-US" altLang="en-US" sz="2800" b="1" dirty="0">
                <a:effectLst/>
              </a:rPr>
              <a:t>Coveralls</a:t>
            </a:r>
            <a:r>
              <a:rPr lang="en-US" altLang="en-US" sz="2800" dirty="0">
                <a:effectLst/>
              </a:rPr>
              <a:t> - tightly closed at neck, wrists and ankles</a:t>
            </a:r>
          </a:p>
          <a:p>
            <a:pPr>
              <a:lnSpc>
                <a:spcPct val="90000"/>
              </a:lnSpc>
              <a:defRPr/>
            </a:pPr>
            <a:r>
              <a:rPr lang="en-US" altLang="en-US" sz="2800" b="1" dirty="0">
                <a:effectLst/>
              </a:rPr>
              <a:t>Respirator and goggles</a:t>
            </a:r>
          </a:p>
          <a:p>
            <a:pPr>
              <a:lnSpc>
                <a:spcPct val="90000"/>
              </a:lnSpc>
              <a:defRPr/>
            </a:pPr>
            <a:r>
              <a:rPr lang="en-US" sz="2800" b="1" dirty="0">
                <a:effectLst/>
              </a:rPr>
              <a:t>Head covering and gloves</a:t>
            </a:r>
          </a:p>
          <a:p>
            <a:pPr marL="0" indent="0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n-US" sz="2800" dirty="0">
              <a:effectLst/>
            </a:endParaRPr>
          </a:p>
          <a:p>
            <a:pPr marL="0" indent="0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2800" dirty="0">
                <a:effectLst/>
              </a:rPr>
              <a:t>Pre-contact poison ivy</a:t>
            </a:r>
          </a:p>
          <a:p>
            <a:pPr marL="0" indent="0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2800" dirty="0">
                <a:effectLst/>
              </a:rPr>
              <a:t> wipes may help</a:t>
            </a:r>
            <a:endParaRPr lang="en-US" sz="2800" dirty="0"/>
          </a:p>
        </p:txBody>
      </p:sp>
      <p:pic>
        <p:nvPicPr>
          <p:cNvPr id="59396" name="Picture 4" descr="https://bdn-data.s3.amazonaws.com/blogs.dir/231/files/2016/06/IMG_358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7163" y="3754438"/>
            <a:ext cx="5176837" cy="312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7" name="TextBox 4"/>
          <p:cNvSpPr txBox="1">
            <a:spLocks noChangeArrowheads="1"/>
          </p:cNvSpPr>
          <p:nvPr/>
        </p:nvSpPr>
        <p:spPr bwMode="auto">
          <a:xfrm>
            <a:off x="4191000" y="6235700"/>
            <a:ext cx="26289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Sarah Devlin, Bangor Daily News</a:t>
            </a:r>
          </a:p>
        </p:txBody>
      </p:sp>
    </p:spTree>
    <p:extLst>
      <p:ext uri="{BB962C8B-B14F-4D97-AF65-F5344CB8AC3E}">
        <p14:creationId xmlns:p14="http://schemas.microsoft.com/office/powerpoint/2010/main" xmlns="" val="33151220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Browntail Moth – Post-contact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defRPr/>
            </a:pPr>
            <a:r>
              <a:rPr lang="en-US" altLang="en-US" sz="3200" b="1" dirty="0">
                <a:effectLst/>
              </a:rPr>
              <a:t>Take a cool shower (or go swimming)</a:t>
            </a:r>
          </a:p>
          <a:p>
            <a:pPr lvl="1">
              <a:defRPr/>
            </a:pPr>
            <a:endParaRPr lang="en-US" altLang="en-US" sz="3200" b="1" dirty="0">
              <a:effectLst/>
            </a:endParaRPr>
          </a:p>
          <a:p>
            <a:pPr lvl="1">
              <a:defRPr/>
            </a:pPr>
            <a:r>
              <a:rPr lang="en-US" altLang="en-US" sz="3200" b="1" dirty="0">
                <a:effectLst/>
              </a:rPr>
              <a:t>Change clothes</a:t>
            </a:r>
            <a:r>
              <a:rPr lang="en-US" altLang="en-US" sz="3200" dirty="0">
                <a:effectLst/>
              </a:rPr>
              <a:t> after any activity that might involve contact with browntail moth hairs.</a:t>
            </a:r>
          </a:p>
          <a:p>
            <a:pPr lvl="1">
              <a:defRPr/>
            </a:pPr>
            <a:endParaRPr lang="en-US" altLang="en-US" sz="3200" dirty="0">
              <a:effectLst/>
            </a:endParaRPr>
          </a:p>
          <a:p>
            <a:pPr lvl="1">
              <a:defRPr/>
            </a:pPr>
            <a:r>
              <a:rPr lang="en-US" altLang="en-US" sz="3200" dirty="0">
                <a:effectLst/>
              </a:rPr>
              <a:t>Use Duct tape to pull hairs off exposed skin</a:t>
            </a:r>
          </a:p>
          <a:p>
            <a:pPr lvl="1">
              <a:defRPr/>
            </a:pPr>
            <a:endParaRPr lang="en-US" altLang="en-US" sz="3200" dirty="0"/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358495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9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4000" dirty="0" err="1"/>
              <a:t>Browntail</a:t>
            </a:r>
            <a:r>
              <a:rPr lang="en-US" altLang="en-US" sz="4000" dirty="0"/>
              <a:t> Moth - History</a:t>
            </a:r>
          </a:p>
        </p:txBody>
      </p:sp>
      <p:sp>
        <p:nvSpPr>
          <p:cNvPr id="1331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495800" cy="4876800"/>
          </a:xfrm>
        </p:spPr>
        <p:txBody>
          <a:bodyPr/>
          <a:lstStyle/>
          <a:p>
            <a:pPr eaLnBrk="1" hangingPunct="1"/>
            <a:r>
              <a:rPr lang="en-US" altLang="en-US" sz="2400" b="1">
                <a:effectLst/>
              </a:rPr>
              <a:t>Extensive efforts were made during the early 1900’s to control BTM:</a:t>
            </a:r>
          </a:p>
          <a:p>
            <a:pPr eaLnBrk="1" hangingPunct="1"/>
            <a:r>
              <a:rPr lang="en-US" altLang="en-US" sz="2400">
                <a:effectLst/>
              </a:rPr>
              <a:t>Winter webs clipped and burned by the 10,000's</a:t>
            </a:r>
          </a:p>
          <a:p>
            <a:pPr eaLnBrk="1" hangingPunct="1"/>
            <a:r>
              <a:rPr lang="en-US" altLang="en-US" sz="2400">
                <a:effectLst/>
              </a:rPr>
              <a:t> Spray projects initiated </a:t>
            </a:r>
          </a:p>
          <a:p>
            <a:pPr eaLnBrk="1" hangingPunct="1"/>
            <a:r>
              <a:rPr lang="en-US" altLang="en-US" sz="2400">
                <a:effectLst/>
              </a:rPr>
              <a:t>Apple trees cut down</a:t>
            </a:r>
          </a:p>
          <a:p>
            <a:pPr eaLnBrk="1" hangingPunct="1"/>
            <a:r>
              <a:rPr lang="en-US" altLang="en-US" sz="2400">
                <a:effectLst/>
              </a:rPr>
              <a:t>A federal quarantine imposed </a:t>
            </a:r>
          </a:p>
          <a:p>
            <a:pPr eaLnBrk="1" hangingPunct="1"/>
            <a:r>
              <a:rPr lang="en-US" altLang="en-US" sz="2400">
                <a:effectLst/>
              </a:rPr>
              <a:t>A huge biological control program instituted</a:t>
            </a:r>
          </a:p>
          <a:p>
            <a:pPr lvl="1" eaLnBrk="1" hangingPunct="1"/>
            <a:r>
              <a:rPr lang="en-US" altLang="en-US" sz="2000">
                <a:effectLst/>
              </a:rPr>
              <a:t>Parasatoids &amp; predators released</a:t>
            </a:r>
          </a:p>
        </p:txBody>
      </p:sp>
      <p:pic>
        <p:nvPicPr>
          <p:cNvPr id="13316" name="Picture 9" descr="pruning bt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4100" y="3200400"/>
            <a:ext cx="4279900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437768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can Browntail Moth be Managed?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5034692" cy="44958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altLang="en-US" dirty="0"/>
              <a:t>Cold winter temperatures do NOT kill browntail moth 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Wet, cool springs when populations are high allow diseases to kill caterpillars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Fungus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Virus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Other natural enemies not effective at high populations</a:t>
            </a:r>
          </a:p>
          <a:p>
            <a:endParaRPr lang="en-US" dirty="0"/>
          </a:p>
        </p:txBody>
      </p:sp>
      <p:pic>
        <p:nvPicPr>
          <p:cNvPr id="4099" name="Picture 3" descr="\\dcn-cna2ltmdev1\E\Data on 'Cnfscng1pwurquBug Lab' (K)\FHMpictures\BTM\btm larva &amp; webs\winterwebsJan21_2009\insideBTMweb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2446" y="2895600"/>
            <a:ext cx="3661554" cy="273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014840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3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dirty="0"/>
              <a:t>Reduce Browntail Moth Populations in Winter</a:t>
            </a:r>
          </a:p>
        </p:txBody>
      </p:sp>
      <p:sp>
        <p:nvSpPr>
          <p:cNvPr id="52227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5105400" cy="4648200"/>
          </a:xfrm>
        </p:spPr>
        <p:txBody>
          <a:bodyPr/>
          <a:lstStyle/>
          <a:p>
            <a:pPr eaLnBrk="1" hangingPunct="1"/>
            <a:r>
              <a:rPr lang="en-US" altLang="en-US" dirty="0">
                <a:effectLst/>
              </a:rPr>
              <a:t>Winter webs are </a:t>
            </a:r>
            <a:r>
              <a:rPr lang="en-US" altLang="en-US" b="1" u="sng" dirty="0">
                <a:effectLst/>
              </a:rPr>
              <a:t>pruned </a:t>
            </a:r>
          </a:p>
          <a:p>
            <a:pPr eaLnBrk="1" hangingPunct="1"/>
            <a:r>
              <a:rPr lang="en-US" altLang="en-US" dirty="0">
                <a:effectLst/>
              </a:rPr>
              <a:t>Remove, burn or soak in soapy water</a:t>
            </a:r>
          </a:p>
          <a:p>
            <a:pPr eaLnBrk="1" hangingPunct="1"/>
            <a:r>
              <a:rPr lang="en-US" altLang="en-US" dirty="0">
                <a:effectLst/>
              </a:rPr>
              <a:t>Risk of contact with hairs is low (use gloves)</a:t>
            </a:r>
          </a:p>
          <a:p>
            <a:pPr eaLnBrk="1" hangingPunct="1"/>
            <a:r>
              <a:rPr lang="en-US" altLang="en-US" dirty="0">
                <a:effectLst/>
              </a:rPr>
              <a:t>DESTROY the webs</a:t>
            </a:r>
          </a:p>
          <a:p>
            <a:pPr eaLnBrk="1" hangingPunct="1"/>
            <a:r>
              <a:rPr lang="en-US" altLang="en-US" dirty="0">
                <a:effectLst/>
                <a:highlight>
                  <a:srgbClr val="FFFF00"/>
                </a:highlight>
              </a:rPr>
              <a:t>BEFORE mid-April</a:t>
            </a:r>
          </a:p>
          <a:p>
            <a:pPr eaLnBrk="1" hangingPunct="1"/>
            <a:endParaRPr lang="en-US" altLang="en-US" sz="2400" dirty="0">
              <a:effectLst/>
            </a:endParaRPr>
          </a:p>
        </p:txBody>
      </p:sp>
      <p:pic>
        <p:nvPicPr>
          <p:cNvPr id="52228" name="Picture 8" descr="clippingBTMweb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608638" y="1600200"/>
            <a:ext cx="3505200" cy="338455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2229" name="TextBox 1"/>
          <p:cNvSpPr txBox="1">
            <a:spLocks noChangeArrowheads="1"/>
          </p:cNvSpPr>
          <p:nvPr/>
        </p:nvSpPr>
        <p:spPr bwMode="auto">
          <a:xfrm>
            <a:off x="4343400" y="5029200"/>
            <a:ext cx="4800600" cy="1662113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/>
              <a:t>List of arborists willing to do this work available from Maine Forest Service (287-2431).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xmlns="" val="32559159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Chemical control of larvae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3962400" cy="4708525"/>
          </a:xfrm>
        </p:spPr>
        <p:txBody>
          <a:bodyPr>
            <a:normAutofit fontScale="92500"/>
          </a:bodyPr>
          <a:lstStyle/>
          <a:p>
            <a:pPr>
              <a:defRPr/>
            </a:pPr>
            <a:r>
              <a:rPr lang="en-US" altLang="en-US" dirty="0">
                <a:effectLst/>
                <a:latin typeface="Calibri" panose="020F0502020204030204" pitchFamily="34" charset="0"/>
              </a:rPr>
              <a:t>Chemical control in the spring – BEFORE the end of May</a:t>
            </a:r>
          </a:p>
          <a:p>
            <a:pPr lvl="1">
              <a:defRPr/>
            </a:pPr>
            <a:r>
              <a:rPr lang="en-US" altLang="en-US" dirty="0">
                <a:effectLst/>
                <a:latin typeface="Calibri" panose="020F0502020204030204" pitchFamily="34" charset="0"/>
              </a:rPr>
              <a:t>Later spraying </a:t>
            </a:r>
            <a:r>
              <a:rPr lang="en-US" altLang="en-US" u="sng" dirty="0">
                <a:effectLst/>
                <a:latin typeface="Calibri" panose="020F0502020204030204" pitchFamily="34" charset="0"/>
              </a:rPr>
              <a:t>does not</a:t>
            </a:r>
            <a:r>
              <a:rPr lang="en-US" altLang="en-US" dirty="0">
                <a:effectLst/>
                <a:latin typeface="Calibri" panose="020F0502020204030204" pitchFamily="34" charset="0"/>
              </a:rPr>
              <a:t> reduce exposure to hairs</a:t>
            </a:r>
          </a:p>
          <a:p>
            <a:pPr lvl="1">
              <a:defRPr/>
            </a:pPr>
            <a:r>
              <a:rPr lang="en-US" altLang="en-US" b="1" dirty="0">
                <a:effectLst/>
                <a:latin typeface="Calibri" panose="020F0502020204030204" pitchFamily="34" charset="0"/>
              </a:rPr>
              <a:t>Hire a licensed pesticide applicator</a:t>
            </a:r>
          </a:p>
          <a:p>
            <a:pPr>
              <a:defRPr/>
            </a:pPr>
            <a:r>
              <a:rPr lang="en-US" altLang="en-US" dirty="0">
                <a:effectLst/>
                <a:latin typeface="Calibri" panose="020F0502020204030204" pitchFamily="34" charset="0"/>
              </a:rPr>
              <a:t>More effective if control is widespread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62468" name="Picture 9" descr="btm horsedraw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905000"/>
            <a:ext cx="4648200" cy="315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2469" name="TextBox 4"/>
          <p:cNvSpPr txBox="1">
            <a:spLocks noChangeArrowheads="1"/>
          </p:cNvSpPr>
          <p:nvPr/>
        </p:nvSpPr>
        <p:spPr bwMode="auto">
          <a:xfrm>
            <a:off x="4648200" y="5181600"/>
            <a:ext cx="4467225" cy="1477963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Calibri" panose="020F0502020204030204" pitchFamily="34" charset="0"/>
              </a:rPr>
              <a:t>List of arborists willing to do this work available from Maine Forest Service (287-2431).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xmlns="" val="41535644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254000" y="17255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dirty="0"/>
              <a:t>Most Insects Are Beneficial to Us and the Environment!</a:t>
            </a:r>
          </a:p>
        </p:txBody>
      </p:sp>
      <p:pic>
        <p:nvPicPr>
          <p:cNvPr id="4099" name="Picture 8" descr="monarch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609600" y="1524000"/>
            <a:ext cx="2924175" cy="218916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0" name="Picture 16" descr="fly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6019800" y="1295400"/>
            <a:ext cx="2463800" cy="184626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1" name="Picture 10" descr="THysanoptera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2667000" y="3505200"/>
            <a:ext cx="2127250" cy="218916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2" name="Picture 11" descr="1Hemerobiidae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3581400" y="2209800"/>
            <a:ext cx="2667000" cy="199548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3" name="Picture 12" descr="preymantis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81000" y="3581400"/>
            <a:ext cx="2022475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4" name="Picture 15" descr="bee on rose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638800" y="4419600"/>
            <a:ext cx="25908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7" descr="PselliopusCinctusSM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581400" y="5384800"/>
            <a:ext cx="2051050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10357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sz="quarter"/>
          </p:nvPr>
        </p:nvSpPr>
        <p:spPr>
          <a:xfrm>
            <a:off x="76200" y="2209800"/>
            <a:ext cx="2362200" cy="2846387"/>
          </a:xfrm>
        </p:spPr>
        <p:txBody>
          <a:bodyPr/>
          <a:lstStyle/>
          <a:p>
            <a:r>
              <a:rPr lang="en-US" dirty="0"/>
              <a:t>BPC Chapter 29 Rules Sec 5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355" y="152400"/>
            <a:ext cx="6858646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223971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429361"/>
            <a:ext cx="7229183" cy="46053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0" y="152400"/>
            <a:ext cx="9067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Products Allowed in 50-250’ of Marine Waters/ Definition of Biological Pesticide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4343400"/>
            <a:ext cx="6811443" cy="22669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0747800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4000" dirty="0" err="1"/>
              <a:t>Browntail</a:t>
            </a:r>
            <a:r>
              <a:rPr lang="en-US" altLang="en-US" sz="4000" dirty="0"/>
              <a:t> Moth - History</a:t>
            </a:r>
          </a:p>
        </p:txBody>
      </p:sp>
      <p:sp>
        <p:nvSpPr>
          <p:cNvPr id="338948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altLang="en-US" sz="2800" dirty="0"/>
          </a:p>
          <a:p>
            <a:pPr eaLnBrk="1" hangingPunct="1">
              <a:defRPr/>
            </a:pPr>
            <a:r>
              <a:rPr lang="en-US" altLang="en-US" sz="2800" dirty="0">
                <a:effectLst/>
              </a:rPr>
              <a:t>The </a:t>
            </a:r>
            <a:r>
              <a:rPr lang="en-US" altLang="en-US" sz="2800" dirty="0" err="1">
                <a:effectLst/>
              </a:rPr>
              <a:t>Browntail</a:t>
            </a:r>
            <a:r>
              <a:rPr lang="en-US" altLang="en-US" sz="2800" dirty="0">
                <a:effectLst/>
              </a:rPr>
              <a:t> Moth population collapsed in the 1920s</a:t>
            </a:r>
          </a:p>
          <a:p>
            <a:pPr eaLnBrk="1" hangingPunct="1">
              <a:defRPr/>
            </a:pPr>
            <a:endParaRPr lang="en-US" altLang="en-US" sz="2800" dirty="0">
              <a:effectLst/>
            </a:endParaRPr>
          </a:p>
          <a:p>
            <a:pPr eaLnBrk="1" hangingPunct="1">
              <a:defRPr/>
            </a:pPr>
            <a:r>
              <a:rPr lang="en-US" altLang="en-US" sz="2800" dirty="0">
                <a:effectLst/>
              </a:rPr>
              <a:t>Possibly due to a combination of weather and a fungus, </a:t>
            </a:r>
            <a:r>
              <a:rPr lang="en-US" altLang="en-US" sz="2800" i="1" dirty="0" err="1">
                <a:effectLst/>
              </a:rPr>
              <a:t>Entommophaga</a:t>
            </a:r>
            <a:r>
              <a:rPr lang="en-US" altLang="en-US" sz="2800" i="1" dirty="0">
                <a:effectLst/>
              </a:rPr>
              <a:t> </a:t>
            </a:r>
            <a:r>
              <a:rPr lang="en-US" altLang="en-US" sz="2800" i="1" dirty="0" err="1">
                <a:effectLst/>
              </a:rPr>
              <a:t>aulicae</a:t>
            </a:r>
            <a:r>
              <a:rPr lang="en-US" altLang="en-US" sz="2800" i="1" dirty="0">
                <a:effectLst/>
              </a:rPr>
              <a:t> </a:t>
            </a:r>
            <a:r>
              <a:rPr lang="en-US" altLang="en-US" sz="2800" dirty="0">
                <a:effectLst/>
              </a:rPr>
              <a:t>and a fly </a:t>
            </a:r>
            <a:r>
              <a:rPr lang="en-US" altLang="en-US" sz="2800">
                <a:effectLst/>
              </a:rPr>
              <a:t>parastoids</a:t>
            </a:r>
            <a:endParaRPr lang="en-US" altLang="en-US" sz="2800" i="1" dirty="0">
              <a:effectLst/>
            </a:endParaRPr>
          </a:p>
        </p:txBody>
      </p:sp>
      <p:pic>
        <p:nvPicPr>
          <p:cNvPr id="14340" name="Picture 8" descr="E aulicae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648200" y="2354263"/>
            <a:ext cx="4038600" cy="30226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41" name="Text Box 9"/>
          <p:cNvSpPr txBox="1">
            <a:spLocks noChangeArrowheads="1"/>
          </p:cNvSpPr>
          <p:nvPr/>
        </p:nvSpPr>
        <p:spPr bwMode="auto">
          <a:xfrm>
            <a:off x="5013325" y="5295900"/>
            <a:ext cx="35972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4342" name="Text Box 10"/>
          <p:cNvSpPr txBox="1">
            <a:spLocks noChangeArrowheads="1"/>
          </p:cNvSpPr>
          <p:nvPr/>
        </p:nvSpPr>
        <p:spPr bwMode="auto">
          <a:xfrm>
            <a:off x="4876800" y="5334000"/>
            <a:ext cx="3733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/>
              <a:t>Infected browntail moth caterpillar</a:t>
            </a:r>
          </a:p>
        </p:txBody>
      </p:sp>
    </p:spTree>
    <p:extLst>
      <p:ext uri="{BB962C8B-B14F-4D97-AF65-F5344CB8AC3E}">
        <p14:creationId xmlns:p14="http://schemas.microsoft.com/office/powerpoint/2010/main" xmlns="" val="7538519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930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 err="1"/>
              <a:t>Browntail</a:t>
            </a:r>
            <a:r>
              <a:rPr lang="en-US" altLang="en-US" dirty="0"/>
              <a:t> Moth - History</a:t>
            </a:r>
          </a:p>
        </p:txBody>
      </p:sp>
      <p:sp>
        <p:nvSpPr>
          <p:cNvPr id="15363" name="Rectangle 5"/>
          <p:cNvSpPr>
            <a:spLocks noGrp="1" noChangeArrowheads="1"/>
          </p:cNvSpPr>
          <p:nvPr>
            <p:ph idx="1"/>
          </p:nvPr>
        </p:nvSpPr>
        <p:spPr>
          <a:xfrm>
            <a:off x="164122" y="1011758"/>
            <a:ext cx="4560277" cy="4525963"/>
          </a:xfrm>
        </p:spPr>
        <p:txBody>
          <a:bodyPr>
            <a:normAutofit/>
          </a:bodyPr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>
                <a:effectLst/>
              </a:rPr>
              <a:t>Population retreated to:</a:t>
            </a:r>
          </a:p>
          <a:p>
            <a:pPr eaLnBrk="1" hangingPunct="1"/>
            <a:r>
              <a:rPr lang="en-US" altLang="en-US" dirty="0">
                <a:effectLst/>
              </a:rPr>
              <a:t> a few islands in Casco Bay, ME, and</a:t>
            </a:r>
          </a:p>
          <a:p>
            <a:pPr eaLnBrk="1" hangingPunct="1"/>
            <a:r>
              <a:rPr lang="en-US" altLang="en-US" dirty="0">
                <a:effectLst/>
              </a:rPr>
              <a:t>Cape Cod, MA</a:t>
            </a:r>
          </a:p>
          <a:p>
            <a:pPr eaLnBrk="1" hangingPunct="1"/>
            <a:r>
              <a:rPr lang="en-US" altLang="en-US" dirty="0">
                <a:effectLst/>
              </a:rPr>
              <a:t>Periodic outbreaks over next 60+ years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dirty="0"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0277" y="1046201"/>
            <a:ext cx="4343400" cy="56339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2885" y="4949041"/>
            <a:ext cx="40386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Map From P. W. Schaefer, 1974</a:t>
            </a:r>
          </a:p>
          <a:p>
            <a:endParaRPr lang="en-US" sz="1400" dirty="0"/>
          </a:p>
          <a:p>
            <a:r>
              <a:rPr lang="en-US" sz="1400" dirty="0"/>
              <a:t>PhD Dissertation</a:t>
            </a:r>
          </a:p>
          <a:p>
            <a:endParaRPr lang="en-US" sz="1400" dirty="0"/>
          </a:p>
          <a:p>
            <a:r>
              <a:rPr lang="en-US" sz="1400" dirty="0"/>
              <a:t>Population Ecology of the Browntail Moth (</a:t>
            </a:r>
            <a:r>
              <a:rPr lang="en-US" sz="1400" i="1" dirty="0"/>
              <a:t>Euproctis Chrysorrhoea </a:t>
            </a:r>
            <a:r>
              <a:rPr lang="en-US" sz="1400" dirty="0"/>
              <a:t>L.) (Lepidoptera: </a:t>
            </a:r>
            <a:r>
              <a:rPr lang="en-US" sz="1400" dirty="0" err="1"/>
              <a:t>Lymantriidae</a:t>
            </a:r>
            <a:r>
              <a:rPr lang="en-US" sz="1400" dirty="0"/>
              <a:t>) in North America</a:t>
            </a:r>
          </a:p>
        </p:txBody>
      </p:sp>
    </p:spTree>
    <p:extLst>
      <p:ext uri="{BB962C8B-B14F-4D97-AF65-F5344CB8AC3E}">
        <p14:creationId xmlns:p14="http://schemas.microsoft.com/office/powerpoint/2010/main" xmlns="" val="1845113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743200"/>
            <a:ext cx="52832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732" y="274638"/>
            <a:ext cx="3505199" cy="4996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tar: 5 Points 5"/>
          <p:cNvSpPr/>
          <p:nvPr/>
        </p:nvSpPr>
        <p:spPr>
          <a:xfrm>
            <a:off x="5638800" y="5029200"/>
            <a:ext cx="76200" cy="762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tar: 5 Points 6"/>
          <p:cNvSpPr/>
          <p:nvPr/>
        </p:nvSpPr>
        <p:spPr>
          <a:xfrm>
            <a:off x="2133600" y="2667000"/>
            <a:ext cx="76200" cy="762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781000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1" y="29083"/>
            <a:ext cx="7772400" cy="6799609"/>
          </a:xfrm>
          <a:prstGeom prst="rect">
            <a:avLst/>
          </a:prstGeom>
        </p:spPr>
      </p:pic>
      <p:sp>
        <p:nvSpPr>
          <p:cNvPr id="5" name="Star: 5 Points 4"/>
          <p:cNvSpPr/>
          <p:nvPr/>
        </p:nvSpPr>
        <p:spPr>
          <a:xfrm>
            <a:off x="3276600" y="4114800"/>
            <a:ext cx="76200" cy="762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03596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88" y="0"/>
            <a:ext cx="8912623" cy="6858000"/>
          </a:xfrm>
          <a:prstGeom prst="rect">
            <a:avLst/>
          </a:prstGeom>
        </p:spPr>
      </p:pic>
      <p:sp>
        <p:nvSpPr>
          <p:cNvPr id="6" name="Star: 5 Points 5"/>
          <p:cNvSpPr/>
          <p:nvPr/>
        </p:nvSpPr>
        <p:spPr>
          <a:xfrm>
            <a:off x="2819400" y="4267200"/>
            <a:ext cx="76200" cy="762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204657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21" y="228600"/>
            <a:ext cx="8992379" cy="5755123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2209800" y="6172200"/>
            <a:ext cx="5029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/>
              <a:t>Maine Forest Service Aerial Survey</a:t>
            </a:r>
          </a:p>
        </p:txBody>
      </p:sp>
    </p:spTree>
    <p:extLst>
      <p:ext uri="{BB962C8B-B14F-4D97-AF65-F5344CB8AC3E}">
        <p14:creationId xmlns:p14="http://schemas.microsoft.com/office/powerpoint/2010/main" xmlns="" val="67834331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1261</TotalTime>
  <Words>1375</Words>
  <Application>Microsoft Office PowerPoint</Application>
  <PresentationFormat>On-screen Show (4:3)</PresentationFormat>
  <Paragraphs>219</Paragraphs>
  <Slides>35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1_Office Theme</vt:lpstr>
      <vt:lpstr>Browntail Moth Background</vt:lpstr>
      <vt:lpstr>What is Browntail Moth? </vt:lpstr>
      <vt:lpstr>Browntail Moth - History</vt:lpstr>
      <vt:lpstr>Browntail Moth - History</vt:lpstr>
      <vt:lpstr>Browntail Moth - History</vt:lpstr>
      <vt:lpstr>Slide 6</vt:lpstr>
      <vt:lpstr>Slide 7</vt:lpstr>
      <vt:lpstr>Slide 8</vt:lpstr>
      <vt:lpstr>Slide 9</vt:lpstr>
      <vt:lpstr>Slide 10</vt:lpstr>
      <vt:lpstr>The Problem: Potentially Severe Rash and Breathing Problems</vt:lpstr>
      <vt:lpstr>Browntail Moth - Toxic hairs</vt:lpstr>
      <vt:lpstr>Browntail Moth Rash</vt:lpstr>
      <vt:lpstr>Secondary problem: tree damage</vt:lpstr>
      <vt:lpstr>Browntail Moth - Life Cycle</vt:lpstr>
      <vt:lpstr>Browntail Moth –  Life Cycle</vt:lpstr>
      <vt:lpstr>Slide 17</vt:lpstr>
      <vt:lpstr>Browntail Moth - Life Cycle</vt:lpstr>
      <vt:lpstr>Browntail Moth - Life Cycle</vt:lpstr>
      <vt:lpstr>Browntail Moth Life Cycle</vt:lpstr>
      <vt:lpstr>Browntail Moth - Life Cycle</vt:lpstr>
      <vt:lpstr>Slide 22</vt:lpstr>
      <vt:lpstr>Control: don’t move BTM</vt:lpstr>
      <vt:lpstr>Precautions &amp; Personal Protection: Avoid Exposure to BTM Hairs</vt:lpstr>
      <vt:lpstr>Primary activities of concern</vt:lpstr>
      <vt:lpstr>Browntail Moth - Precautions</vt:lpstr>
      <vt:lpstr>Working Outdoors in Known Infested Areas</vt:lpstr>
      <vt:lpstr>Browntail Moth - Precautions</vt:lpstr>
      <vt:lpstr>Browntail Moth – Post-contact</vt:lpstr>
      <vt:lpstr>How can Browntail Moth be Managed?</vt:lpstr>
      <vt:lpstr>Reduce Browntail Moth Populations in Winter</vt:lpstr>
      <vt:lpstr>Chemical control of larvae</vt:lpstr>
      <vt:lpstr>Most Insects Are Beneficial to Us and the Environment!</vt:lpstr>
      <vt:lpstr>BPC Chapter 29 Rules Sec 5</vt:lpstr>
      <vt:lpstr>Products Allowed in 50-250’ of Marine Waters/ Definition of Biological Pesticide</vt:lpstr>
    </vt:vector>
  </TitlesOfParts>
  <Company>State of Maine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Berghahl, Aaron</dc:creator>
  <cp:lastModifiedBy>jhanselman</cp:lastModifiedBy>
  <cp:revision>74</cp:revision>
  <dcterms:created xsi:type="dcterms:W3CDTF">2017-01-04T17:58:37Z</dcterms:created>
  <dcterms:modified xsi:type="dcterms:W3CDTF">2018-04-19T15:33:04Z</dcterms:modified>
</cp:coreProperties>
</file>